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8" r:id="rId1"/>
  </p:sldMasterIdLst>
  <p:notesMasterIdLst>
    <p:notesMasterId r:id="rId52"/>
  </p:notesMasterIdLst>
  <p:sldIdLst>
    <p:sldId id="319" r:id="rId2"/>
    <p:sldId id="261" r:id="rId3"/>
    <p:sldId id="316" r:id="rId4"/>
    <p:sldId id="262" r:id="rId5"/>
    <p:sldId id="268" r:id="rId6"/>
    <p:sldId id="269" r:id="rId7"/>
    <p:sldId id="270" r:id="rId8"/>
    <p:sldId id="267" r:id="rId9"/>
    <p:sldId id="271" r:id="rId10"/>
    <p:sldId id="257" r:id="rId11"/>
    <p:sldId id="272" r:id="rId12"/>
    <p:sldId id="273" r:id="rId13"/>
    <p:sldId id="263" r:id="rId14"/>
    <p:sldId id="304" r:id="rId15"/>
    <p:sldId id="264" r:id="rId16"/>
    <p:sldId id="265" r:id="rId17"/>
    <p:sldId id="266" r:id="rId18"/>
    <p:sldId id="274" r:id="rId19"/>
    <p:sldId id="315" r:id="rId20"/>
    <p:sldId id="280" r:id="rId21"/>
    <p:sldId id="275" r:id="rId22"/>
    <p:sldId id="282" r:id="rId23"/>
    <p:sldId id="277" r:id="rId24"/>
    <p:sldId id="281" r:id="rId25"/>
    <p:sldId id="279" r:id="rId26"/>
    <p:sldId id="311" r:id="rId27"/>
    <p:sldId id="312" r:id="rId28"/>
    <p:sldId id="284" r:id="rId29"/>
    <p:sldId id="285" r:id="rId30"/>
    <p:sldId id="286" r:id="rId31"/>
    <p:sldId id="283" r:id="rId32"/>
    <p:sldId id="305" r:id="rId33"/>
    <p:sldId id="298" r:id="rId34"/>
    <p:sldId id="290" r:id="rId35"/>
    <p:sldId id="291" r:id="rId36"/>
    <p:sldId id="296" r:id="rId37"/>
    <p:sldId id="313" r:id="rId38"/>
    <p:sldId id="292" r:id="rId39"/>
    <p:sldId id="287" r:id="rId40"/>
    <p:sldId id="293" r:id="rId41"/>
    <p:sldId id="294" r:id="rId42"/>
    <p:sldId id="299" r:id="rId43"/>
    <p:sldId id="310" r:id="rId44"/>
    <p:sldId id="300" r:id="rId45"/>
    <p:sldId id="301" r:id="rId46"/>
    <p:sldId id="302" r:id="rId47"/>
    <p:sldId id="307" r:id="rId48"/>
    <p:sldId id="303" r:id="rId49"/>
    <p:sldId id="317" r:id="rId50"/>
    <p:sldId id="318" r:id="rId51"/>
  </p:sldIdLst>
  <p:sldSz cx="9144000" cy="6858000" type="letter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Unicode MS" pitchFamily="34" charset="-128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Unicode MS" pitchFamily="34" charset="-128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Unicode MS" pitchFamily="34" charset="-128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Unicode MS" pitchFamily="34" charset="-128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Unicode MS" pitchFamily="34" charset="-128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Unicode MS" pitchFamily="34" charset="-128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Unicode MS" pitchFamily="34" charset="-128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Unicode MS" pitchFamily="34" charset="-128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Unicode MS" pitchFamily="34" charset="-128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3" autoAdjust="0"/>
    <p:restoredTop sz="94429" autoAdjust="0"/>
  </p:normalViewPr>
  <p:slideViewPr>
    <p:cSldViewPr>
      <p:cViewPr varScale="1">
        <p:scale>
          <a:sx n="81" d="100"/>
          <a:sy n="81" d="100"/>
        </p:scale>
        <p:origin x="1462" y="-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945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5BF5065-347C-465C-8AEE-77584D7DC7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4504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94A57A-62F3-4604-99F0-C7F59B8E3D85}" type="slidenum">
              <a:rPr lang="en-US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981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D8DE1-0A44-4EDE-AEA5-C3392AC69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35F9A-5667-44FF-9FAC-AD3C5A59A4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8481E-BA87-43BB-8F17-6DF701BCCD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CC322-5A28-4F3E-B21B-2BE28C7D13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EF24A-FE8D-4845-96AE-1BE44AF9D4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80287-C03F-4174-8A10-7B97B43B42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78060-8875-4750-AB2A-56112E1355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F0BF8-722D-4C05-AFEB-ED6643B735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61039-0A51-4805-9FE1-2E46247526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19CAA-201F-4546-8967-A6A349B179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8BA03-1E9B-481A-9175-F120CB5833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F2C07-03B2-4DA3-9943-6E59A40EE9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CC9D587D-B2FE-453B-8861-3E5ADBEDDC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5D8DE1-0A44-4EDE-AEA5-C3392AC6986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4657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6511A9-1A95-4821-933D-F77A89E02D8C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11267" name="Rectangle 35"/>
          <p:cNvSpPr>
            <a:spLocks noChangeArrowheads="1"/>
          </p:cNvSpPr>
          <p:nvPr/>
        </p:nvSpPr>
        <p:spPr bwMode="auto">
          <a:xfrm>
            <a:off x="3581400" y="2667000"/>
            <a:ext cx="1447800" cy="3276600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4495800" y="457200"/>
            <a:ext cx="3927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 dirty="0">
                <a:latin typeface="Comic Sans MS" pitchFamily="66" charset="0"/>
              </a:rPr>
              <a:t>First Sketch 1992 </a:t>
            </a:r>
            <a:r>
              <a:rPr lang="en-US" sz="2400" dirty="0" err="1">
                <a:latin typeface="Comic Sans MS" pitchFamily="66" charset="0"/>
              </a:rPr>
              <a:t>Kiasma</a:t>
            </a:r>
            <a:r>
              <a:rPr lang="en-US" dirty="0">
                <a:latin typeface="Comic Sans MS" pitchFamily="66" charset="0"/>
              </a:rPr>
              <a:t> </a:t>
            </a:r>
          </a:p>
        </p:txBody>
      </p:sp>
      <p:pic>
        <p:nvPicPr>
          <p:cNvPr id="11269" name="Picture 7" descr="s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2544763"/>
            <a:ext cx="1463675" cy="1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9" descr="s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25" y="2682875"/>
            <a:ext cx="136525" cy="1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13" descr="s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3735388"/>
            <a:ext cx="11113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32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990600"/>
            <a:ext cx="3598863" cy="5486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273" name="Picture 34" descr="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4572000"/>
            <a:ext cx="4419600" cy="1841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1274" name="Line 39"/>
          <p:cNvSpPr>
            <a:spLocks noChangeShapeType="1"/>
          </p:cNvSpPr>
          <p:nvPr/>
        </p:nvSpPr>
        <p:spPr bwMode="auto">
          <a:xfrm>
            <a:off x="4191000" y="990600"/>
            <a:ext cx="44958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5" name="Text Box 40"/>
          <p:cNvSpPr txBox="1">
            <a:spLocks noChangeArrowheads="1"/>
          </p:cNvSpPr>
          <p:nvPr/>
        </p:nvSpPr>
        <p:spPr bwMode="auto">
          <a:xfrm>
            <a:off x="4876800" y="1066800"/>
            <a:ext cx="3937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کياسما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مشتق از حرف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يوناني خي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به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معناي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تبادل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يا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تقاطع –کلمه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رمزي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بود که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استيون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هال در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تعريف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طرح خود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براي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مسابقه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طراحي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موزه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ملي جديد هنرهاي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معاصر در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هلسينکي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به کار برده بود.</a:t>
            </a:r>
            <a:endParaRPr lang="fa-IR" sz="2400" dirty="0">
              <a:latin typeface="Agency FB" pitchFamily="34" charset="0"/>
              <a:ea typeface="Arial Unicode MS" pitchFamily="34" charset="-128"/>
              <a:cs typeface="B Bardiya" pitchFamily="2" charset="-78"/>
            </a:endParaRPr>
          </a:p>
          <a:p>
            <a:pPr algn="r"/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طرح از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تلفيق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سه عنصر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پديد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آمده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است:يک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نوار آب و دو نوار ساختمان</a:t>
            </a:r>
          </a:p>
          <a:p>
            <a:pPr algn="r"/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سبک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معماري:ديکانستراکشن</a:t>
            </a:r>
            <a:endParaRPr lang="fa-IR" sz="24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r"/>
            <a:r>
              <a:rPr lang="fa-IR" sz="2400" dirty="0">
                <a:ea typeface="Arial Unicode MS" pitchFamily="34" charset="-128"/>
                <a:cs typeface="B Bardiya" pitchFamily="2" charset="-78"/>
              </a:rPr>
              <a:t> </a:t>
            </a:r>
            <a:endParaRPr lang="en-US" sz="2400" dirty="0">
              <a:ea typeface="Arial Unicode MS" pitchFamily="34" charset="-128"/>
              <a:cs typeface="B Bardiya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200" y="6065931"/>
            <a:ext cx="1530350" cy="76517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8" grpId="0"/>
      <p:bldP spid="11274" grpId="0" animBg="1"/>
      <p:bldP spid="1127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E5A63E-A1A2-41CA-93FC-2BA63403CB1C}" type="slidenum">
              <a:rPr lang="en-US"/>
              <a:pPr>
                <a:defRPr/>
              </a:pPr>
              <a:t>11</a:t>
            </a:fld>
            <a:endParaRPr lang="en-US"/>
          </a:p>
        </p:txBody>
      </p:sp>
      <p:pic>
        <p:nvPicPr>
          <p:cNvPr id="205828" name="Picture 4" descr="8_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533400"/>
            <a:ext cx="4510088" cy="6019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2292" name="Line 6"/>
          <p:cNvSpPr>
            <a:spLocks noChangeShapeType="1"/>
          </p:cNvSpPr>
          <p:nvPr/>
        </p:nvSpPr>
        <p:spPr bwMode="auto">
          <a:xfrm flipV="1">
            <a:off x="609600" y="3276600"/>
            <a:ext cx="3886200" cy="1143000"/>
          </a:xfrm>
          <a:prstGeom prst="line">
            <a:avLst/>
          </a:prstGeom>
          <a:noFill/>
          <a:ln w="31750">
            <a:solidFill>
              <a:srgbClr val="FF33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3" name="Line 7"/>
          <p:cNvSpPr>
            <a:spLocks noChangeShapeType="1"/>
          </p:cNvSpPr>
          <p:nvPr/>
        </p:nvSpPr>
        <p:spPr bwMode="auto">
          <a:xfrm flipH="1" flipV="1">
            <a:off x="2286000" y="609600"/>
            <a:ext cx="685800" cy="5029200"/>
          </a:xfrm>
          <a:prstGeom prst="line">
            <a:avLst/>
          </a:prstGeom>
          <a:noFill/>
          <a:ln w="31750">
            <a:solidFill>
              <a:srgbClr val="FF33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4" name="Line 8"/>
          <p:cNvSpPr>
            <a:spLocks noChangeShapeType="1"/>
          </p:cNvSpPr>
          <p:nvPr/>
        </p:nvSpPr>
        <p:spPr bwMode="auto">
          <a:xfrm flipH="1" flipV="1">
            <a:off x="1219200" y="609600"/>
            <a:ext cx="990600" cy="3429000"/>
          </a:xfrm>
          <a:prstGeom prst="line">
            <a:avLst/>
          </a:prstGeom>
          <a:noFill/>
          <a:ln w="31750">
            <a:solidFill>
              <a:srgbClr val="FF33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5" name="Text Box 9"/>
          <p:cNvSpPr txBox="1">
            <a:spLocks noChangeArrowheads="1"/>
          </p:cNvSpPr>
          <p:nvPr/>
        </p:nvSpPr>
        <p:spPr bwMode="auto">
          <a:xfrm>
            <a:off x="6944646" y="457200"/>
            <a:ext cx="15135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800" b="1" dirty="0">
                <a:solidFill>
                  <a:srgbClr val="FF0000"/>
                </a:solidFill>
                <a:latin typeface="Comic Sans MS" pitchFamily="66" charset="0"/>
                <a:cs typeface="B Bardiya" pitchFamily="2" charset="-78"/>
              </a:rPr>
              <a:t>نقشه </a:t>
            </a:r>
            <a:r>
              <a:rPr lang="fa-IR" sz="2800" b="1" dirty="0" smtClean="0">
                <a:solidFill>
                  <a:srgbClr val="FF0000"/>
                </a:solidFill>
                <a:latin typeface="Comic Sans MS" pitchFamily="66" charset="0"/>
                <a:cs typeface="B Bardiya" pitchFamily="2" charset="-78"/>
              </a:rPr>
              <a:t>موقعيت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  <a:cs typeface="B Bardiya" pitchFamily="2" charset="-78"/>
            </a:endParaRPr>
          </a:p>
        </p:txBody>
      </p:sp>
      <p:sp>
        <p:nvSpPr>
          <p:cNvPr id="12296" name="Text Box 10"/>
          <p:cNvSpPr txBox="1">
            <a:spLocks noChangeArrowheads="1"/>
          </p:cNvSpPr>
          <p:nvPr/>
        </p:nvSpPr>
        <p:spPr bwMode="auto">
          <a:xfrm>
            <a:off x="5715000" y="1752600"/>
            <a:ext cx="2868613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a-IR" sz="2800" dirty="0" smtClean="0">
                <a:ea typeface="Arial Unicode MS" pitchFamily="34" charset="-128"/>
                <a:cs typeface="B Bardiya" pitchFamily="2" charset="-78"/>
              </a:rPr>
              <a:t>اين </a:t>
            </a:r>
            <a:r>
              <a:rPr lang="fa-IR" sz="2800" dirty="0">
                <a:ea typeface="Arial Unicode MS" pitchFamily="34" charset="-128"/>
                <a:cs typeface="B Bardiya" pitchFamily="2" charset="-78"/>
              </a:rPr>
              <a:t>منطقه </a:t>
            </a:r>
            <a:r>
              <a:rPr lang="fa-IR" sz="2800" dirty="0" smtClean="0">
                <a:ea typeface="Arial Unicode MS" pitchFamily="34" charset="-128"/>
                <a:cs typeface="B Bardiya" pitchFamily="2" charset="-78"/>
              </a:rPr>
              <a:t>داراي موقعيتي مرکزي مي </a:t>
            </a:r>
            <a:r>
              <a:rPr lang="fa-IR" sz="2800" dirty="0">
                <a:ea typeface="Arial Unicode MS" pitchFamily="34" charset="-128"/>
                <a:cs typeface="B Bardiya" pitchFamily="2" charset="-78"/>
              </a:rPr>
              <a:t>باشد. </a:t>
            </a:r>
          </a:p>
          <a:p>
            <a:pPr algn="r"/>
            <a:r>
              <a:rPr lang="fa-IR" sz="2800" dirty="0" smtClean="0">
                <a:ea typeface="Arial Unicode MS" pitchFamily="34" charset="-128"/>
                <a:cs typeface="B Bardiya" pitchFamily="2" charset="-78"/>
              </a:rPr>
              <a:t>اين ناحيه باقيمانده </a:t>
            </a:r>
            <a:r>
              <a:rPr lang="fa-IR" sz="2800" dirty="0">
                <a:ea typeface="Arial Unicode MS" pitchFamily="34" charset="-128"/>
                <a:cs typeface="B Bardiya" pitchFamily="2" charset="-78"/>
              </a:rPr>
              <a:t>نقطه </a:t>
            </a:r>
            <a:r>
              <a:rPr lang="fa-IR" sz="2800" dirty="0" smtClean="0">
                <a:ea typeface="Arial Unicode MS" pitchFamily="34" charset="-128"/>
                <a:cs typeface="B Bardiya" pitchFamily="2" charset="-78"/>
              </a:rPr>
              <a:t>تلاقي </a:t>
            </a:r>
            <a:r>
              <a:rPr lang="fa-IR" sz="2800" dirty="0">
                <a:ea typeface="Arial Unicode MS" pitchFamily="34" charset="-128"/>
                <a:cs typeface="B Bardiya" pitchFamily="2" charset="-78"/>
              </a:rPr>
              <a:t>دو شبکه شهر:</a:t>
            </a:r>
          </a:p>
          <a:p>
            <a:pPr algn="r"/>
            <a:r>
              <a:rPr lang="fa-IR" sz="2800" dirty="0">
                <a:ea typeface="Arial Unicode MS" pitchFamily="34" charset="-128"/>
                <a:cs typeface="B Bardiya" pitchFamily="2" charset="-78"/>
              </a:rPr>
              <a:t>محوطه </a:t>
            </a:r>
            <a:r>
              <a:rPr lang="fa-IR" sz="2800" dirty="0" smtClean="0">
                <a:ea typeface="Arial Unicode MS" pitchFamily="34" charset="-128"/>
                <a:cs typeface="B Bardiya" pitchFamily="2" charset="-78"/>
              </a:rPr>
              <a:t>هاي </a:t>
            </a:r>
            <a:r>
              <a:rPr lang="fa-IR" sz="2800" dirty="0">
                <a:ea typeface="Arial Unicode MS" pitchFamily="34" charset="-128"/>
                <a:cs typeface="B Bardiya" pitchFamily="2" charset="-78"/>
              </a:rPr>
              <a:t>راه آهن و </a:t>
            </a:r>
            <a:r>
              <a:rPr lang="fa-IR" sz="2800" dirty="0" smtClean="0">
                <a:ea typeface="Arial Unicode MS" pitchFamily="34" charset="-128"/>
                <a:cs typeface="B Bardiya" pitchFamily="2" charset="-78"/>
              </a:rPr>
              <a:t>خليج </a:t>
            </a:r>
            <a:r>
              <a:rPr lang="fa-IR" sz="2800" dirty="0">
                <a:ea typeface="Arial Unicode MS" pitchFamily="34" charset="-128"/>
                <a:cs typeface="B Bardiya" pitchFamily="2" charset="-78"/>
              </a:rPr>
              <a:t>تو ئولو است.</a:t>
            </a:r>
          </a:p>
          <a:p>
            <a:pPr algn="r"/>
            <a:endParaRPr lang="en-US" sz="2800" dirty="0">
              <a:ea typeface="Arial Unicode MS" pitchFamily="34" charset="-128"/>
              <a:cs typeface="B Bardiya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9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9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9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900"/>
                            </p:stCondLst>
                            <p:childTnLst>
                              <p:par>
                                <p:cTn id="2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 animBg="1"/>
      <p:bldP spid="12294" grpId="0" animBg="1"/>
      <p:bldP spid="12295" grpId="0"/>
      <p:bldP spid="1229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7D4776-122F-4E17-BF60-1D39C4291030}" type="slidenum">
              <a:rPr lang="en-US"/>
              <a:pPr>
                <a:defRPr/>
              </a:pPr>
              <a:t>12</a:t>
            </a:fld>
            <a:endParaRPr lang="en-US"/>
          </a:p>
        </p:txBody>
      </p:sp>
      <p:pic>
        <p:nvPicPr>
          <p:cNvPr id="206852" name="Picture 4" descr="site plan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96875" y="1371600"/>
            <a:ext cx="6613525" cy="5029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6705600" y="381000"/>
            <a:ext cx="190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a-IR" sz="2800" b="1" dirty="0" smtClean="0">
                <a:solidFill>
                  <a:srgbClr val="FF0000"/>
                </a:solidFill>
                <a:cs typeface="B Bardiya" pitchFamily="2" charset="-78"/>
              </a:rPr>
              <a:t>سايت </a:t>
            </a:r>
            <a:r>
              <a:rPr lang="fa-IR" sz="2800" b="1" dirty="0">
                <a:solidFill>
                  <a:srgbClr val="FF0000"/>
                </a:solidFill>
                <a:cs typeface="B Bardiya" pitchFamily="2" charset="-78"/>
              </a:rPr>
              <a:t>پلان</a:t>
            </a:r>
            <a:endParaRPr lang="en-US" sz="2800" b="1" dirty="0">
              <a:solidFill>
                <a:srgbClr val="FF0000"/>
              </a:solidFill>
              <a:cs typeface="B Bardiya" pitchFamily="2" charset="-78"/>
            </a:endParaRPr>
          </a:p>
        </p:txBody>
      </p:sp>
      <p:sp>
        <p:nvSpPr>
          <p:cNvPr id="13317" name="Rectangle 11"/>
          <p:cNvSpPr>
            <a:spLocks noChangeArrowheads="1"/>
          </p:cNvSpPr>
          <p:nvPr/>
        </p:nvSpPr>
        <p:spPr bwMode="auto">
          <a:xfrm>
            <a:off x="1828800" y="4724400"/>
            <a:ext cx="2514600" cy="3048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8" name="Freeform 10"/>
          <p:cNvSpPr>
            <a:spLocks/>
          </p:cNvSpPr>
          <p:nvPr/>
        </p:nvSpPr>
        <p:spPr bwMode="auto">
          <a:xfrm>
            <a:off x="1905000" y="4191000"/>
            <a:ext cx="3429000" cy="1295400"/>
          </a:xfrm>
          <a:custGeom>
            <a:avLst/>
            <a:gdLst>
              <a:gd name="T0" fmla="*/ 0 w 2160"/>
              <a:gd name="T1" fmla="*/ 2147483647 h 816"/>
              <a:gd name="T2" fmla="*/ 0 w 2160"/>
              <a:gd name="T3" fmla="*/ 2147483647 h 816"/>
              <a:gd name="T4" fmla="*/ 2147483647 w 2160"/>
              <a:gd name="T5" fmla="*/ 2147483647 h 816"/>
              <a:gd name="T6" fmla="*/ 2147483647 w 2160"/>
              <a:gd name="T7" fmla="*/ 2147483647 h 816"/>
              <a:gd name="T8" fmla="*/ 2147483647 w 2160"/>
              <a:gd name="T9" fmla="*/ 0 h 816"/>
              <a:gd name="T10" fmla="*/ 2147483647 w 2160"/>
              <a:gd name="T11" fmla="*/ 2147483647 h 816"/>
              <a:gd name="T12" fmla="*/ 0 w 2160"/>
              <a:gd name="T13" fmla="*/ 2147483647 h 8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60"/>
              <a:gd name="T22" fmla="*/ 0 h 816"/>
              <a:gd name="T23" fmla="*/ 2160 w 2160"/>
              <a:gd name="T24" fmla="*/ 816 h 8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" h="816">
                <a:moveTo>
                  <a:pt x="0" y="720"/>
                </a:moveTo>
                <a:lnTo>
                  <a:pt x="0" y="816"/>
                </a:lnTo>
                <a:cubicBezTo>
                  <a:pt x="192" y="808"/>
                  <a:pt x="792" y="760"/>
                  <a:pt x="1152" y="672"/>
                </a:cubicBezTo>
                <a:cubicBezTo>
                  <a:pt x="1512" y="584"/>
                  <a:pt x="2040" y="400"/>
                  <a:pt x="2160" y="288"/>
                </a:cubicBezTo>
                <a:lnTo>
                  <a:pt x="1872" y="0"/>
                </a:lnTo>
                <a:cubicBezTo>
                  <a:pt x="1680" y="48"/>
                  <a:pt x="1312" y="456"/>
                  <a:pt x="1008" y="576"/>
                </a:cubicBezTo>
                <a:cubicBezTo>
                  <a:pt x="704" y="696"/>
                  <a:pt x="376" y="708"/>
                  <a:pt x="0" y="72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19" name="Freeform 15"/>
          <p:cNvSpPr>
            <a:spLocks/>
          </p:cNvSpPr>
          <p:nvPr/>
        </p:nvSpPr>
        <p:spPr bwMode="auto">
          <a:xfrm>
            <a:off x="2590800" y="4343400"/>
            <a:ext cx="1676400" cy="304800"/>
          </a:xfrm>
          <a:custGeom>
            <a:avLst/>
            <a:gdLst>
              <a:gd name="T0" fmla="*/ 0 w 1056"/>
              <a:gd name="T1" fmla="*/ 0 h 192"/>
              <a:gd name="T2" fmla="*/ 2147483647 w 1056"/>
              <a:gd name="T3" fmla="*/ 0 h 192"/>
              <a:gd name="T4" fmla="*/ 2147483647 w 1056"/>
              <a:gd name="T5" fmla="*/ 2147483647 h 192"/>
              <a:gd name="T6" fmla="*/ 0 w 1056"/>
              <a:gd name="T7" fmla="*/ 2147483647 h 192"/>
              <a:gd name="T8" fmla="*/ 0 w 1056"/>
              <a:gd name="T9" fmla="*/ 0 h 1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"/>
              <a:gd name="T16" fmla="*/ 0 h 192"/>
              <a:gd name="T17" fmla="*/ 1056 w 1056"/>
              <a:gd name="T18" fmla="*/ 192 h 1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" h="192">
                <a:moveTo>
                  <a:pt x="0" y="0"/>
                </a:moveTo>
                <a:lnTo>
                  <a:pt x="912" y="0"/>
                </a:lnTo>
                <a:lnTo>
                  <a:pt x="1056" y="192"/>
                </a:lnTo>
                <a:lnTo>
                  <a:pt x="0" y="192"/>
                </a:lnTo>
                <a:lnTo>
                  <a:pt x="0" y="0"/>
                </a:lnTo>
                <a:close/>
              </a:path>
            </a:pathLst>
          </a:custGeom>
          <a:solidFill>
            <a:srgbClr val="66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0" name="Text Box 17"/>
          <p:cNvSpPr txBox="1">
            <a:spLocks noChangeArrowheads="1"/>
          </p:cNvSpPr>
          <p:nvPr/>
        </p:nvSpPr>
        <p:spPr bwMode="auto">
          <a:xfrm>
            <a:off x="4038600" y="2163763"/>
            <a:ext cx="4556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13321" name="Text Box 18"/>
          <p:cNvSpPr txBox="1">
            <a:spLocks noChangeArrowheads="1"/>
          </p:cNvSpPr>
          <p:nvPr/>
        </p:nvSpPr>
        <p:spPr bwMode="auto">
          <a:xfrm>
            <a:off x="4953000" y="1325563"/>
            <a:ext cx="568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</a:rPr>
              <a:t>W</a:t>
            </a:r>
          </a:p>
        </p:txBody>
      </p:sp>
      <p:sp>
        <p:nvSpPr>
          <p:cNvPr id="13322" name="Text Box 19"/>
          <p:cNvSpPr txBox="1">
            <a:spLocks noChangeArrowheads="1"/>
          </p:cNvSpPr>
          <p:nvPr/>
        </p:nvSpPr>
        <p:spPr bwMode="auto">
          <a:xfrm>
            <a:off x="5029200" y="3124200"/>
            <a:ext cx="4556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</a:rPr>
              <a:t>E</a:t>
            </a:r>
          </a:p>
        </p:txBody>
      </p:sp>
      <p:sp>
        <p:nvSpPr>
          <p:cNvPr id="13323" name="Rectangle 20"/>
          <p:cNvSpPr>
            <a:spLocks noChangeArrowheads="1"/>
          </p:cNvSpPr>
          <p:nvPr/>
        </p:nvSpPr>
        <p:spPr bwMode="auto">
          <a:xfrm>
            <a:off x="8610600" y="1676400"/>
            <a:ext cx="228600" cy="304800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4" name="Text Box 21"/>
          <p:cNvSpPr txBox="1">
            <a:spLocks noChangeArrowheads="1"/>
          </p:cNvSpPr>
          <p:nvPr/>
        </p:nvSpPr>
        <p:spPr bwMode="auto">
          <a:xfrm>
            <a:off x="7010400" y="1295400"/>
            <a:ext cx="1600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endParaRPr lang="fa-IR" sz="2000" dirty="0">
              <a:cs typeface="B Bardiya" pitchFamily="2" charset="-78"/>
            </a:endParaRPr>
          </a:p>
          <a:p>
            <a:pPr algn="r"/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آبنماي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دراز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براي</a:t>
            </a:r>
            <a:endParaRPr lang="fa-IR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r"/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پيکره مانرهايم</a:t>
            </a:r>
            <a:endParaRPr lang="fa-IR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r"/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 در مجاورت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خيابان</a:t>
            </a:r>
            <a:endParaRPr lang="en-US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  <p:sp>
        <p:nvSpPr>
          <p:cNvPr id="13325" name="Rectangle 23"/>
          <p:cNvSpPr>
            <a:spLocks noChangeArrowheads="1"/>
          </p:cNvSpPr>
          <p:nvPr/>
        </p:nvSpPr>
        <p:spPr bwMode="auto">
          <a:xfrm>
            <a:off x="8610600" y="3028950"/>
            <a:ext cx="2286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6" name="Rectangle 24"/>
          <p:cNvSpPr>
            <a:spLocks noChangeArrowheads="1"/>
          </p:cNvSpPr>
          <p:nvPr/>
        </p:nvSpPr>
        <p:spPr bwMode="auto">
          <a:xfrm>
            <a:off x="8610600" y="3962400"/>
            <a:ext cx="228600" cy="3048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7" name="Text Box 25"/>
          <p:cNvSpPr txBox="1">
            <a:spLocks noChangeArrowheads="1"/>
          </p:cNvSpPr>
          <p:nvPr/>
        </p:nvSpPr>
        <p:spPr bwMode="auto">
          <a:xfrm>
            <a:off x="7010400" y="3886200"/>
            <a:ext cx="17139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بناي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راست خط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غربي</a:t>
            </a:r>
            <a:endParaRPr lang="en-US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  <p:sp>
        <p:nvSpPr>
          <p:cNvPr id="13328" name="Text Box 26"/>
          <p:cNvSpPr txBox="1">
            <a:spLocks noChangeArrowheads="1"/>
          </p:cNvSpPr>
          <p:nvPr/>
        </p:nvSpPr>
        <p:spPr bwMode="auto">
          <a:xfrm>
            <a:off x="7162800" y="3028950"/>
            <a:ext cx="132440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نوار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خميده شرقي</a:t>
            </a:r>
            <a:endParaRPr lang="en-US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  <p:sp>
        <p:nvSpPr>
          <p:cNvPr id="13329" name="Text Box 27"/>
          <p:cNvSpPr txBox="1">
            <a:spLocks noChangeArrowheads="1"/>
          </p:cNvSpPr>
          <p:nvPr/>
        </p:nvSpPr>
        <p:spPr bwMode="auto">
          <a:xfrm>
            <a:off x="6858000" y="4622800"/>
            <a:ext cx="20970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در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انتهاي شمالي زمين </a:t>
            </a:r>
            <a:endParaRPr lang="fa-IR" sz="24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r"/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سه نوار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همديگر </a:t>
            </a:r>
            <a:endParaRPr lang="fa-IR" sz="24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r"/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را قطع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مي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کنند.</a:t>
            </a:r>
          </a:p>
          <a:p>
            <a:pPr algn="r"/>
            <a:endParaRPr lang="en-US" sz="2400" dirty="0">
              <a:ea typeface="Arial Unicode MS" pitchFamily="34" charset="-128"/>
              <a:cs typeface="B Bardiya" pitchFamily="2" charset="-78"/>
            </a:endParaRPr>
          </a:p>
        </p:txBody>
      </p:sp>
      <p:sp>
        <p:nvSpPr>
          <p:cNvPr id="13330" name="Freeform 28"/>
          <p:cNvSpPr>
            <a:spLocks/>
          </p:cNvSpPr>
          <p:nvPr/>
        </p:nvSpPr>
        <p:spPr bwMode="auto">
          <a:xfrm>
            <a:off x="4648200" y="4419600"/>
            <a:ext cx="2133600" cy="914400"/>
          </a:xfrm>
          <a:custGeom>
            <a:avLst/>
            <a:gdLst>
              <a:gd name="T0" fmla="*/ 0 w 1344"/>
              <a:gd name="T1" fmla="*/ 2147483647 h 576"/>
              <a:gd name="T2" fmla="*/ 2147483647 w 1344"/>
              <a:gd name="T3" fmla="*/ 2147483647 h 576"/>
              <a:gd name="T4" fmla="*/ 2147483647 w 1344"/>
              <a:gd name="T5" fmla="*/ 2147483647 h 576"/>
              <a:gd name="T6" fmla="*/ 2147483647 w 1344"/>
              <a:gd name="T7" fmla="*/ 0 h 576"/>
              <a:gd name="T8" fmla="*/ 0 w 1344"/>
              <a:gd name="T9" fmla="*/ 2147483647 h 5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44"/>
              <a:gd name="T16" fmla="*/ 0 h 576"/>
              <a:gd name="T17" fmla="*/ 1344 w 1344"/>
              <a:gd name="T18" fmla="*/ 576 h 5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44" h="576">
                <a:moveTo>
                  <a:pt x="0" y="384"/>
                </a:moveTo>
                <a:lnTo>
                  <a:pt x="144" y="576"/>
                </a:lnTo>
                <a:lnTo>
                  <a:pt x="1344" y="576"/>
                </a:lnTo>
                <a:lnTo>
                  <a:pt x="1344" y="0"/>
                </a:lnTo>
                <a:lnTo>
                  <a:pt x="0" y="384"/>
                </a:lnTo>
                <a:close/>
              </a:path>
            </a:pathLst>
          </a:custGeom>
          <a:solidFill>
            <a:srgbClr val="66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1" name="Freeform 29"/>
          <p:cNvSpPr>
            <a:spLocks/>
          </p:cNvSpPr>
          <p:nvPr/>
        </p:nvSpPr>
        <p:spPr bwMode="auto">
          <a:xfrm>
            <a:off x="3962400" y="4343400"/>
            <a:ext cx="990600" cy="990600"/>
          </a:xfrm>
          <a:custGeom>
            <a:avLst/>
            <a:gdLst>
              <a:gd name="T0" fmla="*/ 2147483647 w 624"/>
              <a:gd name="T1" fmla="*/ 0 h 624"/>
              <a:gd name="T2" fmla="*/ 2147483647 w 624"/>
              <a:gd name="T3" fmla="*/ 2147483647 h 624"/>
              <a:gd name="T4" fmla="*/ 2147483647 w 624"/>
              <a:gd name="T5" fmla="*/ 2147483647 h 624"/>
              <a:gd name="T6" fmla="*/ 0 w 624"/>
              <a:gd name="T7" fmla="*/ 2147483647 h 624"/>
              <a:gd name="T8" fmla="*/ 2147483647 w 624"/>
              <a:gd name="T9" fmla="*/ 0 h 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4"/>
              <a:gd name="T16" fmla="*/ 0 h 624"/>
              <a:gd name="T17" fmla="*/ 624 w 624"/>
              <a:gd name="T18" fmla="*/ 624 h 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4" h="624">
                <a:moveTo>
                  <a:pt x="48" y="0"/>
                </a:moveTo>
                <a:lnTo>
                  <a:pt x="624" y="624"/>
                </a:lnTo>
                <a:lnTo>
                  <a:pt x="528" y="624"/>
                </a:lnTo>
                <a:lnTo>
                  <a:pt x="0" y="48"/>
                </a:lnTo>
                <a:lnTo>
                  <a:pt x="48" y="0"/>
                </a:lnTo>
                <a:close/>
              </a:path>
            </a:pathLst>
          </a:custGeom>
          <a:solidFill>
            <a:srgbClr val="66CC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2" name="Text Box 16"/>
          <p:cNvSpPr txBox="1">
            <a:spLocks noChangeArrowheads="1"/>
          </p:cNvSpPr>
          <p:nvPr/>
        </p:nvSpPr>
        <p:spPr bwMode="auto">
          <a:xfrm>
            <a:off x="6096000" y="2209800"/>
            <a:ext cx="45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21" name="Quad Arrow 20"/>
          <p:cNvSpPr/>
          <p:nvPr/>
        </p:nvSpPr>
        <p:spPr>
          <a:xfrm>
            <a:off x="4495800" y="1752600"/>
            <a:ext cx="1524000" cy="1447800"/>
          </a:xfrm>
          <a:prstGeom prst="quadArrow">
            <a:avLst>
              <a:gd name="adj1" fmla="val 13478"/>
              <a:gd name="adj2" fmla="val 11222"/>
              <a:gd name="adj3" fmla="val 1949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6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50"/>
                            </p:stCondLst>
                            <p:childTnLst>
                              <p:par>
                                <p:cTn id="1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3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3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3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3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3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3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 animBg="1"/>
      <p:bldP spid="13318" grpId="0" animBg="1"/>
      <p:bldP spid="13319" grpId="0" animBg="1"/>
      <p:bldP spid="13320" grpId="0"/>
      <p:bldP spid="13321" grpId="0"/>
      <p:bldP spid="13322" grpId="0"/>
      <p:bldP spid="13323" grpId="0" animBg="1"/>
      <p:bldP spid="13324" grpId="0"/>
      <p:bldP spid="13325" grpId="0" animBg="1"/>
      <p:bldP spid="13326" grpId="0" animBg="1"/>
      <p:bldP spid="13327" grpId="0"/>
      <p:bldP spid="13328" grpId="0"/>
      <p:bldP spid="13329" grpId="0"/>
      <p:bldP spid="13330" grpId="0" animBg="1"/>
      <p:bldP spid="13331" grpId="0" animBg="1"/>
      <p:bldP spid="13332" grpId="0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E0BA6C-2E47-44B4-9DD4-149A492FDC55}" type="slidenum">
              <a:rPr lang="en-US"/>
              <a:pPr>
                <a:defRPr/>
              </a:pPr>
              <a:t>13</a:t>
            </a:fld>
            <a:endParaRPr lang="en-US"/>
          </a:p>
        </p:txBody>
      </p:sp>
      <p:pic>
        <p:nvPicPr>
          <p:cNvPr id="193540" name="Picture 4" descr="scan00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7848600" cy="6248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340" name="Rectangle 8"/>
          <p:cNvSpPr>
            <a:spLocks noChangeArrowheads="1"/>
          </p:cNvSpPr>
          <p:nvPr/>
        </p:nvSpPr>
        <p:spPr bwMode="auto">
          <a:xfrm>
            <a:off x="2743200" y="685800"/>
            <a:ext cx="45624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a-IR" sz="28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موزه  </a:t>
            </a:r>
            <a:r>
              <a:rPr lang="fa-IR" sz="2800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کياسما</a:t>
            </a:r>
            <a:r>
              <a:rPr lang="fa-IR" sz="28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 </a:t>
            </a:r>
            <a:r>
              <a:rPr lang="fa-IR" sz="28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در </a:t>
            </a:r>
            <a:r>
              <a:rPr lang="fa-IR" sz="28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هلسينکي </a:t>
            </a:r>
            <a:r>
              <a:rPr lang="fa-IR" sz="28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فنلاند </a:t>
            </a:r>
          </a:p>
          <a:p>
            <a:pPr algn="r"/>
            <a:r>
              <a:rPr lang="fa-IR" sz="28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واقع در جنوب </a:t>
            </a:r>
            <a:r>
              <a:rPr lang="fa-IR" sz="28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خليج </a:t>
            </a:r>
            <a:r>
              <a:rPr lang="fa-IR" sz="28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تولو</a:t>
            </a:r>
            <a:endParaRPr lang="en-US" sz="28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  <p:pic>
        <p:nvPicPr>
          <p:cNvPr id="193545" name="Picture 9" descr="n_keilaniem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533400"/>
            <a:ext cx="1992313" cy="2286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3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E842B3-1FC9-4BF7-8E2D-E4B286F6EDDC}" type="slidenum">
              <a:rPr lang="en-US"/>
              <a:pPr>
                <a:defRPr/>
              </a:pPr>
              <a:t>14</a:t>
            </a:fld>
            <a:endParaRPr lang="en-US"/>
          </a:p>
        </p:txBody>
      </p:sp>
      <p:pic>
        <p:nvPicPr>
          <p:cNvPr id="241668" name="Picture 4" descr="kiasma5v14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533400"/>
            <a:ext cx="5299075" cy="6096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6813413" y="609600"/>
            <a:ext cx="19511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800" dirty="0">
                <a:cs typeface="B Bardiya" pitchFamily="2" charset="-78"/>
              </a:rPr>
              <a:t>موزه به صورت</a:t>
            </a:r>
          </a:p>
          <a:p>
            <a:pPr algn="r"/>
            <a:r>
              <a:rPr lang="fa-IR" sz="2800" dirty="0" smtClean="0">
                <a:cs typeface="B Bardiya" pitchFamily="2" charset="-78"/>
              </a:rPr>
              <a:t>يک </a:t>
            </a:r>
            <a:r>
              <a:rPr lang="fa-IR" sz="2800" dirty="0">
                <a:cs typeface="B Bardiya" pitchFamily="2" charset="-78"/>
              </a:rPr>
              <a:t>مرکز </a:t>
            </a:r>
            <a:r>
              <a:rPr lang="fa-IR" sz="2800" dirty="0" smtClean="0">
                <a:solidFill>
                  <a:srgbClr val="FF0000"/>
                </a:solidFill>
                <a:cs typeface="B Bardiya" pitchFamily="2" charset="-78"/>
              </a:rPr>
              <a:t>فرهنگي</a:t>
            </a:r>
            <a:endParaRPr lang="en-US" sz="2800" dirty="0">
              <a:solidFill>
                <a:srgbClr val="FF0000"/>
              </a:solidFill>
              <a:cs typeface="B Bardiya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A5D41-882E-4942-8ABB-FD7C1A9EA641}" type="slidenum">
              <a:rPr lang="en-US"/>
              <a:pPr>
                <a:defRPr/>
              </a:pPr>
              <a:t>15</a:t>
            </a:fld>
            <a:endParaRPr lang="en-US"/>
          </a:p>
        </p:txBody>
      </p:sp>
      <p:pic>
        <p:nvPicPr>
          <p:cNvPr id="196614" name="Picture 6" descr="scan00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600200"/>
            <a:ext cx="6248400" cy="4495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6388" name="Oval 8"/>
          <p:cNvSpPr>
            <a:spLocks noChangeArrowheads="1"/>
          </p:cNvSpPr>
          <p:nvPr/>
        </p:nvSpPr>
        <p:spPr bwMode="auto">
          <a:xfrm>
            <a:off x="381000" y="2133600"/>
            <a:ext cx="2514600" cy="2209800"/>
          </a:xfrm>
          <a:prstGeom prst="ellips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Text Box 9"/>
          <p:cNvSpPr txBox="1">
            <a:spLocks noChangeArrowheads="1"/>
          </p:cNvSpPr>
          <p:nvPr/>
        </p:nvSpPr>
        <p:spPr bwMode="auto">
          <a:xfrm>
            <a:off x="6934200" y="2697163"/>
            <a:ext cx="1828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ساختمان </a:t>
            </a:r>
            <a:r>
              <a:rPr lang="fa-IR" sz="2400" dirty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مجلس  وموزه </a:t>
            </a:r>
            <a:r>
              <a:rPr lang="fa-IR" sz="2400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ملي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فنلاند در غرب آن</a:t>
            </a:r>
            <a:endParaRPr lang="en-US" sz="24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  <p:sp>
        <p:nvSpPr>
          <p:cNvPr id="16390" name="Text Box 12"/>
          <p:cNvSpPr txBox="1">
            <a:spLocks noChangeArrowheads="1"/>
          </p:cNvSpPr>
          <p:nvPr/>
        </p:nvSpPr>
        <p:spPr bwMode="auto">
          <a:xfrm>
            <a:off x="5727700" y="685800"/>
            <a:ext cx="302037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800" dirty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مجاورت ها و </a:t>
            </a:r>
            <a:r>
              <a:rPr lang="fa-IR" sz="2800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نيرو هاي سايت</a:t>
            </a:r>
            <a:endParaRPr lang="en-US" sz="2800" dirty="0">
              <a:solidFill>
                <a:srgbClr val="FF0000"/>
              </a:solidFill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  <p:sp>
        <p:nvSpPr>
          <p:cNvPr id="12" name="Curved Down Arrow 11"/>
          <p:cNvSpPr/>
          <p:nvPr/>
        </p:nvSpPr>
        <p:spPr>
          <a:xfrm>
            <a:off x="2057400" y="2057400"/>
            <a:ext cx="5410200" cy="762000"/>
          </a:xfrm>
          <a:prstGeom prst="curvedDownArrow">
            <a:avLst/>
          </a:prstGeom>
          <a:solidFill>
            <a:srgbClr val="FF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Quad Arrow 12"/>
          <p:cNvSpPr/>
          <p:nvPr/>
        </p:nvSpPr>
        <p:spPr>
          <a:xfrm rot="18304069">
            <a:off x="6158175" y="5073080"/>
            <a:ext cx="1828800" cy="1752129"/>
          </a:xfrm>
          <a:prstGeom prst="quadArrow">
            <a:avLst>
              <a:gd name="adj1" fmla="val 12976"/>
              <a:gd name="adj2" fmla="val 18418"/>
              <a:gd name="adj3" fmla="val 19779"/>
            </a:avLst>
          </a:prstGeom>
          <a:effectLst>
            <a:outerShdw blurRad="304800" dir="15600000" sx="83000" sy="83000" algn="br" rotWithShape="0">
              <a:prstClr val="black"/>
            </a:outerShdw>
            <a:softEdge rad="12700"/>
          </a:effectLst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696200" y="5029200"/>
            <a:ext cx="762730" cy="923330"/>
          </a:xfrm>
          <a:prstGeom prst="rect">
            <a:avLst/>
          </a:prstGeom>
          <a:noFill/>
          <a:effectLst>
            <a:outerShdw blurRad="254000" dist="1638300" dir="10500000" sx="125000" sy="125000" algn="br" rotWithShape="0">
              <a:prstClr val="black">
                <a:alpha val="48000"/>
              </a:prstClr>
            </a:outerShdw>
          </a:effectLst>
          <a:scene3d>
            <a:camera prst="isometricBottomDown"/>
            <a:lightRig rig="threePt" dir="t"/>
          </a:scene3d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rial" charset="0"/>
              </a:rPr>
              <a:t>N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9" grpId="0"/>
      <p:bldP spid="16390" grpId="0"/>
      <p:bldP spid="12" grpId="0" animBg="1"/>
      <p:bldP spid="13" grpId="0" animBg="1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C1D45F-A957-47A4-8D9E-D1E5EDFF1BBA}" type="slidenum">
              <a:rPr lang="en-US"/>
              <a:pPr>
                <a:defRPr/>
              </a:pPr>
              <a:t>16</a:t>
            </a:fld>
            <a:endParaRPr lang="en-US"/>
          </a:p>
        </p:txBody>
      </p:sp>
      <p:pic>
        <p:nvPicPr>
          <p:cNvPr id="197637" name="Picture 5" descr="Helsinki_Kias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63563"/>
            <a:ext cx="6553200" cy="59134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7543800" y="1752600"/>
            <a:ext cx="1143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a-IR" sz="2400" dirty="0">
                <a:ea typeface="Arial Unicode MS" pitchFamily="34" charset="-128"/>
                <a:cs typeface="B Bardiya" pitchFamily="2" charset="-78"/>
              </a:rPr>
              <a:t>تالار </a:t>
            </a:r>
            <a:r>
              <a:rPr lang="fa-IR" sz="2400" dirty="0" smtClean="0">
                <a:solidFill>
                  <a:srgbClr val="FF0000"/>
                </a:solidFill>
                <a:ea typeface="Arial Unicode MS" pitchFamily="34" charset="-128"/>
                <a:cs typeface="B Bardiya" pitchFamily="2" charset="-78"/>
              </a:rPr>
              <a:t>اليل سارينن </a:t>
            </a:r>
            <a:endParaRPr lang="fa-IR" sz="2400" dirty="0">
              <a:solidFill>
                <a:srgbClr val="FF0000"/>
              </a:solidFill>
              <a:ea typeface="Arial Unicode MS" pitchFamily="34" charset="-128"/>
              <a:cs typeface="B Bardiya" pitchFamily="2" charset="-78"/>
            </a:endParaRPr>
          </a:p>
          <a:p>
            <a:pPr algn="r"/>
            <a:r>
              <a:rPr lang="fa-IR" sz="2400" dirty="0">
                <a:ea typeface="Arial Unicode MS" pitchFamily="34" charset="-128"/>
                <a:cs typeface="B Bardiya" pitchFamily="2" charset="-78"/>
              </a:rPr>
              <a:t>در شرق</a:t>
            </a:r>
          </a:p>
        </p:txBody>
      </p:sp>
      <p:sp>
        <p:nvSpPr>
          <p:cNvPr id="17413" name="Oval 8"/>
          <p:cNvSpPr>
            <a:spLocks noChangeArrowheads="1"/>
          </p:cNvSpPr>
          <p:nvPr/>
        </p:nvSpPr>
        <p:spPr bwMode="auto">
          <a:xfrm>
            <a:off x="685800" y="2362200"/>
            <a:ext cx="1752600" cy="33528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6" name="Curved Down Arrow 5"/>
          <p:cNvSpPr/>
          <p:nvPr/>
        </p:nvSpPr>
        <p:spPr>
          <a:xfrm rot="21140538">
            <a:off x="1927225" y="1525588"/>
            <a:ext cx="5734050" cy="917575"/>
          </a:xfrm>
          <a:prstGeom prst="curvedDownArrow">
            <a:avLst/>
          </a:prstGeom>
          <a:solidFill>
            <a:srgbClr val="FF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73DA3D-9C91-48FF-9494-96FCAD1267DD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5029200" y="685800"/>
            <a:ext cx="3886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a-IR" sz="2400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پيکره </a:t>
            </a:r>
            <a:r>
              <a:rPr lang="fa-IR" sz="2400" dirty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مارشال </a:t>
            </a:r>
            <a:r>
              <a:rPr lang="fa-IR" sz="2400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مانرهايم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: پدر فنلاند مدرن</a:t>
            </a:r>
          </a:p>
          <a:p>
            <a:pPr algn="r"/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در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نزديک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مرز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غربي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محل بنا</a:t>
            </a:r>
            <a:endParaRPr lang="en-US" sz="24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  <p:pic>
        <p:nvPicPr>
          <p:cNvPr id="198661" name="Picture 5" descr="kiasma2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1600200"/>
            <a:ext cx="2743200" cy="20732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98662" name="Picture 6" descr="manner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533400"/>
            <a:ext cx="3311525" cy="5791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98663" name="Picture 7" descr="SL_top_Kiasma_1032325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1000" y="4191000"/>
            <a:ext cx="3810000" cy="23320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8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8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8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0" y="274638"/>
            <a:ext cx="1828800" cy="1020762"/>
          </a:xfrm>
        </p:spPr>
        <p:txBody>
          <a:bodyPr/>
          <a:lstStyle/>
          <a:p>
            <a:pPr algn="r" eaLnBrk="1" hangingPunct="1"/>
            <a:r>
              <a:rPr lang="fa-IR" sz="2800" dirty="0" smtClean="0">
                <a:solidFill>
                  <a:srgbClr val="FF0000"/>
                </a:solidFill>
                <a:ea typeface="Arial Unicode MS" pitchFamily="34" charset="-128"/>
                <a:cs typeface="B Bardiya" pitchFamily="2" charset="-78"/>
              </a:rPr>
              <a:t>بررسي</a:t>
            </a:r>
            <a:r>
              <a:rPr lang="fa-IR" sz="2800" dirty="0" smtClean="0">
                <a:ea typeface="Arial Unicode MS" pitchFamily="34" charset="-128"/>
                <a:cs typeface="B Bardiya" pitchFamily="2" charset="-78"/>
              </a:rPr>
              <a:t> </a:t>
            </a:r>
            <a:r>
              <a:rPr lang="fa-IR" sz="2800" dirty="0" smtClean="0">
                <a:solidFill>
                  <a:srgbClr val="FF0000"/>
                </a:solidFill>
                <a:ea typeface="Arial Unicode MS" pitchFamily="34" charset="-128"/>
                <a:cs typeface="B Bardiya" pitchFamily="2" charset="-78"/>
              </a:rPr>
              <a:t>حجم</a:t>
            </a:r>
            <a:r>
              <a:rPr lang="fa-IR" sz="2800" dirty="0" smtClean="0">
                <a:ea typeface="Arial Unicode MS" pitchFamily="34" charset="-128"/>
                <a:cs typeface="B Bardiya" pitchFamily="2" charset="-78"/>
              </a:rPr>
              <a:t> </a:t>
            </a:r>
            <a:r>
              <a:rPr lang="fa-IR" sz="2800" dirty="0" smtClean="0">
                <a:solidFill>
                  <a:srgbClr val="FF0000"/>
                </a:solidFill>
                <a:ea typeface="Arial Unicode MS" pitchFamily="34" charset="-128"/>
                <a:cs typeface="B Bardiya" pitchFamily="2" charset="-78"/>
              </a:rPr>
              <a:t>بنا</a:t>
            </a:r>
            <a:endParaRPr lang="en-US" sz="2800" dirty="0" smtClean="0">
              <a:solidFill>
                <a:srgbClr val="FF0000"/>
              </a:solidFill>
              <a:ea typeface="Arial Unicode MS" pitchFamily="34" charset="-128"/>
              <a:cs typeface="B Bardiya" pitchFamily="2" charset="-78"/>
            </a:endParaRPr>
          </a:p>
        </p:txBody>
      </p:sp>
      <p:sp>
        <p:nvSpPr>
          <p:cNvPr id="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69BB53-EE6A-4DD9-AD64-9D1E444A655D}" type="slidenum">
              <a:rPr lang="en-US"/>
              <a:pPr>
                <a:defRPr/>
              </a:pPr>
              <a:t>18</a:t>
            </a:fld>
            <a:endParaRPr lang="en-US"/>
          </a:p>
        </p:txBody>
      </p:sp>
      <p:pic>
        <p:nvPicPr>
          <p:cNvPr id="208902" name="Picture 6" descr="Front%20da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76400"/>
            <a:ext cx="4876800" cy="32845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08904" name="Picture 8" descr="untitled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1676400"/>
            <a:ext cx="2744788" cy="3276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9462" name="Text Box 9"/>
          <p:cNvSpPr txBox="1">
            <a:spLocks noChangeArrowheads="1"/>
          </p:cNvSpPr>
          <p:nvPr/>
        </p:nvSpPr>
        <p:spPr bwMode="auto">
          <a:xfrm>
            <a:off x="2057400" y="5105400"/>
            <a:ext cx="29733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نماي جنوبي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بنا ساختمان از جنوب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تودهاي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از شکل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هاي هندسي داراي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کنج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هاي تيز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است</a:t>
            </a:r>
            <a:r>
              <a:rPr lang="fa-IR" sz="2000" dirty="0">
                <a:ea typeface="Arial Unicode MS" pitchFamily="34" charset="-128"/>
                <a:cs typeface="B Bardiya" pitchFamily="2" charset="-78"/>
              </a:rPr>
              <a:t>.</a:t>
            </a:r>
            <a:endParaRPr lang="fa-IR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  <p:sp>
        <p:nvSpPr>
          <p:cNvPr id="19463" name="Freeform 14"/>
          <p:cNvSpPr>
            <a:spLocks/>
          </p:cNvSpPr>
          <p:nvPr/>
        </p:nvSpPr>
        <p:spPr bwMode="auto">
          <a:xfrm>
            <a:off x="152400" y="1905000"/>
            <a:ext cx="3810000" cy="1371600"/>
          </a:xfrm>
          <a:custGeom>
            <a:avLst/>
            <a:gdLst>
              <a:gd name="T0" fmla="*/ 0 w 2400"/>
              <a:gd name="T1" fmla="*/ 2147483647 h 864"/>
              <a:gd name="T2" fmla="*/ 2147483647 w 2400"/>
              <a:gd name="T3" fmla="*/ 2147483647 h 864"/>
              <a:gd name="T4" fmla="*/ 2147483647 w 2400"/>
              <a:gd name="T5" fmla="*/ 2147483647 h 864"/>
              <a:gd name="T6" fmla="*/ 2147483647 w 2400"/>
              <a:gd name="T7" fmla="*/ 2147483647 h 864"/>
              <a:gd name="T8" fmla="*/ 2147483647 w 2400"/>
              <a:gd name="T9" fmla="*/ 2147483647 h 864"/>
              <a:gd name="T10" fmla="*/ 2147483647 w 2400"/>
              <a:gd name="T11" fmla="*/ 2147483647 h 864"/>
              <a:gd name="T12" fmla="*/ 2147483647 w 2400"/>
              <a:gd name="T13" fmla="*/ 0 h 864"/>
              <a:gd name="T14" fmla="*/ 2147483647 w 2400"/>
              <a:gd name="T15" fmla="*/ 0 h 864"/>
              <a:gd name="T16" fmla="*/ 2147483647 w 2400"/>
              <a:gd name="T17" fmla="*/ 0 h 8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00"/>
              <a:gd name="T28" fmla="*/ 0 h 864"/>
              <a:gd name="T29" fmla="*/ 2400 w 2400"/>
              <a:gd name="T30" fmla="*/ 864 h 8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00" h="864">
                <a:moveTo>
                  <a:pt x="0" y="816"/>
                </a:moveTo>
                <a:lnTo>
                  <a:pt x="384" y="864"/>
                </a:lnTo>
                <a:lnTo>
                  <a:pt x="384" y="624"/>
                </a:lnTo>
                <a:lnTo>
                  <a:pt x="1008" y="432"/>
                </a:lnTo>
                <a:lnTo>
                  <a:pt x="1344" y="624"/>
                </a:lnTo>
                <a:lnTo>
                  <a:pt x="1680" y="528"/>
                </a:lnTo>
                <a:lnTo>
                  <a:pt x="1680" y="0"/>
                </a:lnTo>
                <a:lnTo>
                  <a:pt x="2256" y="0"/>
                </a:lnTo>
                <a:lnTo>
                  <a:pt x="2400" y="0"/>
                </a:lnTo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4" name="Text Box 15"/>
          <p:cNvSpPr txBox="1">
            <a:spLocks noChangeArrowheads="1"/>
          </p:cNvSpPr>
          <p:nvPr/>
        </p:nvSpPr>
        <p:spPr bwMode="auto">
          <a:xfrm>
            <a:off x="5867400" y="5033963"/>
            <a:ext cx="23701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درب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ورودي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در قسمت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جنوبي</a:t>
            </a:r>
            <a:endParaRPr lang="en-US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  <p:sp>
        <p:nvSpPr>
          <p:cNvPr id="19465" name="Text Box 16"/>
          <p:cNvSpPr txBox="1">
            <a:spLocks noChangeArrowheads="1"/>
          </p:cNvSpPr>
          <p:nvPr/>
        </p:nvSpPr>
        <p:spPr bwMode="auto">
          <a:xfrm>
            <a:off x="5485730" y="5381625"/>
            <a:ext cx="266290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دالان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بين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دو قسمت ساختمان </a:t>
            </a:r>
          </a:p>
          <a:p>
            <a:pPr algn="r"/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که به صورت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سرپوشيده داراي</a:t>
            </a:r>
            <a:endParaRPr lang="fa-IR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r"/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بيرون زدگي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از ساختمان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باشد.</a:t>
            </a:r>
          </a:p>
          <a:p>
            <a:pPr algn="r"/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ورودي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را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تعريف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کرده است.</a:t>
            </a:r>
            <a:endParaRPr lang="en-US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8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2" grpId="0"/>
      <p:bldP spid="19463" grpId="0" animBg="1"/>
      <p:bldP spid="19464" grpId="0"/>
      <p:bldP spid="1946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DEC110-458A-4C45-B420-115B65CDA55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pic>
        <p:nvPicPr>
          <p:cNvPr id="20483" name="Picture 2" descr="C:\Users\MOS\Desktop\D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" y="381000"/>
            <a:ext cx="911542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B33E95-2B0A-461D-BF2C-8F122F075CCC}" type="slidenum">
              <a:rPr lang="en-US"/>
              <a:pPr>
                <a:defRPr/>
              </a:pPr>
              <a:t>2</a:t>
            </a:fld>
            <a:endParaRPr lang="en-US"/>
          </a:p>
        </p:txBody>
      </p:sp>
      <p:pic>
        <p:nvPicPr>
          <p:cNvPr id="4099" name="Picture 5" descr="kiasma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909763"/>
            <a:ext cx="7315200" cy="3040062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533400" y="542925"/>
            <a:ext cx="8054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 dirty="0" err="1">
                <a:solidFill>
                  <a:srgbClr val="FF3300"/>
                </a:solidFill>
                <a:latin typeface="CountryBlueprint" pitchFamily="2" charset="2"/>
              </a:rPr>
              <a:t>Kiasma</a:t>
            </a:r>
            <a:r>
              <a:rPr lang="en-US" sz="4000" b="1" dirty="0">
                <a:solidFill>
                  <a:srgbClr val="FF3300"/>
                </a:solidFill>
                <a:latin typeface="CountryBlueprint" pitchFamily="2" charset="2"/>
              </a:rPr>
              <a:t>  Modern art </a:t>
            </a:r>
            <a:r>
              <a:rPr lang="en-US" sz="4000" b="1" dirty="0" err="1">
                <a:solidFill>
                  <a:srgbClr val="FF3300"/>
                </a:solidFill>
                <a:latin typeface="CountryBlueprint" pitchFamily="2" charset="2"/>
              </a:rPr>
              <a:t>Museum,Helsinki</a:t>
            </a:r>
            <a:r>
              <a:rPr lang="en-US" b="1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200" y="6065931"/>
            <a:ext cx="1530350" cy="76517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B77F6E-E3C9-41DE-BA8E-D980815DAE99}" type="slidenum">
              <a:rPr lang="en-US"/>
              <a:pPr>
                <a:defRPr/>
              </a:pPr>
              <a:t>20</a:t>
            </a:fld>
            <a:endParaRPr lang="en-US"/>
          </a:p>
        </p:txBody>
      </p:sp>
      <p:pic>
        <p:nvPicPr>
          <p:cNvPr id="216068" name="Picture 4" descr="kiasma6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1538288"/>
            <a:ext cx="4343400" cy="28813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4521200" y="465138"/>
            <a:ext cx="37513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800" dirty="0">
                <a:solidFill>
                  <a:srgbClr val="FF0000"/>
                </a:solidFill>
                <a:cs typeface="B Bardiya" pitchFamily="2" charset="-78"/>
              </a:rPr>
              <a:t>درب </a:t>
            </a:r>
            <a:r>
              <a:rPr lang="fa-IR" sz="2800" dirty="0" smtClean="0">
                <a:solidFill>
                  <a:srgbClr val="FF0000"/>
                </a:solidFill>
                <a:cs typeface="B Bardiya" pitchFamily="2" charset="-78"/>
              </a:rPr>
              <a:t>ورودي </a:t>
            </a:r>
            <a:r>
              <a:rPr lang="fa-IR" sz="2800" dirty="0">
                <a:solidFill>
                  <a:srgbClr val="FF0000"/>
                </a:solidFill>
                <a:cs typeface="B Bardiya" pitchFamily="2" charset="-78"/>
              </a:rPr>
              <a:t>در کنار مجسمه </a:t>
            </a:r>
            <a:r>
              <a:rPr lang="fa-IR" sz="2800" dirty="0" smtClean="0">
                <a:solidFill>
                  <a:srgbClr val="FF0000"/>
                </a:solidFill>
                <a:cs typeface="B Bardiya" pitchFamily="2" charset="-78"/>
              </a:rPr>
              <a:t>مانرهايم</a:t>
            </a:r>
            <a:endParaRPr lang="en-US" sz="2800" dirty="0">
              <a:solidFill>
                <a:srgbClr val="FF0000"/>
              </a:solidFill>
              <a:cs typeface="B Bardiya" pitchFamily="2" charset="-78"/>
            </a:endParaRPr>
          </a:p>
        </p:txBody>
      </p:sp>
      <p:pic>
        <p:nvPicPr>
          <p:cNvPr id="216070" name="Picture 6" descr="scan006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1524000"/>
            <a:ext cx="3533775" cy="49371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1510" name="Text Box 8"/>
          <p:cNvSpPr txBox="1">
            <a:spLocks noChangeArrowheads="1"/>
          </p:cNvSpPr>
          <p:nvPr/>
        </p:nvSpPr>
        <p:spPr bwMode="auto">
          <a:xfrm>
            <a:off x="990600" y="4953000"/>
            <a:ext cx="38385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rtl="1"/>
            <a:r>
              <a:rPr lang="fa-IR" sz="2000" dirty="0" smtClean="0">
                <a:cs typeface="B Bardiya" pitchFamily="2" charset="-78"/>
              </a:rPr>
              <a:t>سايباني </a:t>
            </a:r>
            <a:r>
              <a:rPr lang="fa-IR" sz="2000" dirty="0">
                <a:cs typeface="B Bardiya" pitchFamily="2" charset="-78"/>
              </a:rPr>
              <a:t>از </a:t>
            </a:r>
            <a:r>
              <a:rPr lang="fa-IR" sz="2000" dirty="0" smtClean="0">
                <a:cs typeface="B Bardiya" pitchFamily="2" charset="-78"/>
              </a:rPr>
              <a:t>شيشه </a:t>
            </a:r>
            <a:r>
              <a:rPr lang="fa-IR" sz="2000" dirty="0">
                <a:cs typeface="B Bardiya" pitchFamily="2" charset="-78"/>
              </a:rPr>
              <a:t>در قاب </a:t>
            </a:r>
            <a:r>
              <a:rPr lang="fa-IR" sz="2000" dirty="0" smtClean="0">
                <a:cs typeface="B Bardiya" pitchFamily="2" charset="-78"/>
              </a:rPr>
              <a:t>فولادي </a:t>
            </a:r>
            <a:r>
              <a:rPr lang="fa-IR" sz="2000" dirty="0">
                <a:cs typeface="B Bardiya" pitchFamily="2" charset="-78"/>
              </a:rPr>
              <a:t>از شکاف </a:t>
            </a:r>
            <a:r>
              <a:rPr lang="fa-IR" sz="2000" dirty="0" smtClean="0">
                <a:cs typeface="B Bardiya" pitchFamily="2" charset="-78"/>
              </a:rPr>
              <a:t>عمودي بين نوارهاي </a:t>
            </a:r>
            <a:r>
              <a:rPr lang="fa-IR" sz="2000" dirty="0">
                <a:cs typeface="B Bardiya" pitchFamily="2" charset="-78"/>
              </a:rPr>
              <a:t>بنارو به </a:t>
            </a:r>
            <a:r>
              <a:rPr lang="fa-IR" sz="2000" dirty="0" smtClean="0">
                <a:cs typeface="B Bardiya" pitchFamily="2" charset="-78"/>
              </a:rPr>
              <a:t>بيرون </a:t>
            </a:r>
            <a:r>
              <a:rPr lang="fa-IR" sz="2000" dirty="0">
                <a:cs typeface="B Bardiya" pitchFamily="2" charset="-78"/>
              </a:rPr>
              <a:t>امتداد </a:t>
            </a:r>
            <a:r>
              <a:rPr lang="fa-IR" sz="2000" dirty="0" smtClean="0">
                <a:cs typeface="B Bardiya" pitchFamily="2" charset="-78"/>
              </a:rPr>
              <a:t>مي يابد </a:t>
            </a:r>
            <a:r>
              <a:rPr lang="fa-IR" sz="2000" dirty="0">
                <a:cs typeface="B Bardiya" pitchFamily="2" charset="-78"/>
              </a:rPr>
              <a:t>تا باز </a:t>
            </a:r>
            <a:r>
              <a:rPr lang="fa-IR" sz="2000" dirty="0" smtClean="0">
                <a:cs typeface="B Bardiya" pitchFamily="2" charset="-78"/>
              </a:rPr>
              <a:t>ديدکننندگان </a:t>
            </a:r>
            <a:r>
              <a:rPr lang="fa-IR" sz="2000" dirty="0">
                <a:cs typeface="B Bardiya" pitchFamily="2" charset="-78"/>
              </a:rPr>
              <a:t>را به داخل بنا دعوت کند.</a:t>
            </a:r>
            <a:endParaRPr lang="en-US" sz="2000" dirty="0">
              <a:cs typeface="B Bardiya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6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41E49C-C7FF-4644-B759-269125840842}" type="slidenum">
              <a:rPr lang="en-US"/>
              <a:pPr>
                <a:defRPr/>
              </a:pPr>
              <a:t>21</a:t>
            </a:fld>
            <a:endParaRPr lang="en-US"/>
          </a:p>
        </p:txBody>
      </p:sp>
      <p:pic>
        <p:nvPicPr>
          <p:cNvPr id="209925" name="Picture 5" descr="untitled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752600"/>
            <a:ext cx="5105400" cy="2743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1104497" y="4884738"/>
            <a:ext cx="394851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000" dirty="0" smtClean="0">
                <a:cs typeface="B Bardiya" pitchFamily="2" charset="-78"/>
              </a:rPr>
              <a:t>انتهاي </a:t>
            </a:r>
            <a:r>
              <a:rPr lang="fa-IR" sz="2000" dirty="0">
                <a:cs typeface="B Bardiya" pitchFamily="2" charset="-78"/>
              </a:rPr>
              <a:t>باز قسمت </a:t>
            </a:r>
            <a:r>
              <a:rPr lang="fa-IR" sz="2000" dirty="0" smtClean="0">
                <a:cs typeface="B Bardiya" pitchFamily="2" charset="-78"/>
              </a:rPr>
              <a:t>خميده </a:t>
            </a:r>
            <a:r>
              <a:rPr lang="fa-IR" sz="2000" dirty="0">
                <a:cs typeface="B Bardiya" pitchFamily="2" charset="-78"/>
              </a:rPr>
              <a:t>به فرم غالب بدل شده است </a:t>
            </a:r>
          </a:p>
          <a:p>
            <a:pPr algn="r"/>
            <a:r>
              <a:rPr lang="fa-IR" sz="2000" dirty="0">
                <a:cs typeface="B Bardiya" pitchFamily="2" charset="-78"/>
              </a:rPr>
              <a:t>که به سمت چشم انداز </a:t>
            </a:r>
            <a:r>
              <a:rPr lang="fa-IR" sz="2000" dirty="0" smtClean="0">
                <a:cs typeface="B Bardiya" pitchFamily="2" charset="-78"/>
              </a:rPr>
              <a:t>طبيعي </a:t>
            </a:r>
            <a:r>
              <a:rPr lang="fa-IR" sz="2000" dirty="0">
                <a:cs typeface="B Bardiya" pitchFamily="2" charset="-78"/>
              </a:rPr>
              <a:t>قرار گرفته است</a:t>
            </a:r>
            <a:endParaRPr lang="en-US" sz="2000" dirty="0">
              <a:cs typeface="B Bardiya" pitchFamily="2" charset="-78"/>
            </a:endParaRPr>
          </a:p>
        </p:txBody>
      </p:sp>
      <p:sp>
        <p:nvSpPr>
          <p:cNvPr id="22533" name="Text Box 7"/>
          <p:cNvSpPr txBox="1">
            <a:spLocks noChangeArrowheads="1"/>
          </p:cNvSpPr>
          <p:nvPr/>
        </p:nvSpPr>
        <p:spPr bwMode="auto">
          <a:xfrm>
            <a:off x="6781800" y="617538"/>
            <a:ext cx="12506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800" dirty="0" smtClean="0">
                <a:solidFill>
                  <a:srgbClr val="FF0000"/>
                </a:solidFill>
                <a:cs typeface="B Bardiya" pitchFamily="2" charset="-78"/>
              </a:rPr>
              <a:t>نماي </a:t>
            </a:r>
            <a:r>
              <a:rPr lang="fa-IR" sz="2800" dirty="0">
                <a:solidFill>
                  <a:srgbClr val="FF0000"/>
                </a:solidFill>
                <a:cs typeface="B Bardiya" pitchFamily="2" charset="-78"/>
              </a:rPr>
              <a:t>شما </a:t>
            </a:r>
            <a:r>
              <a:rPr lang="fa-IR" sz="2800" dirty="0" smtClean="0">
                <a:solidFill>
                  <a:srgbClr val="FF0000"/>
                </a:solidFill>
                <a:cs typeface="B Bardiya" pitchFamily="2" charset="-78"/>
              </a:rPr>
              <a:t>لي</a:t>
            </a:r>
            <a:endParaRPr lang="en-US" sz="2800" dirty="0">
              <a:solidFill>
                <a:srgbClr val="FF0000"/>
              </a:solidFill>
              <a:cs typeface="B Bardiya" pitchFamily="2" charset="-78"/>
            </a:endParaRPr>
          </a:p>
        </p:txBody>
      </p:sp>
      <p:pic>
        <p:nvPicPr>
          <p:cNvPr id="209928" name="Picture 8" descr="kiasma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1752600"/>
            <a:ext cx="2606675" cy="3962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2535" name="Freeform 12"/>
          <p:cNvSpPr>
            <a:spLocks/>
          </p:cNvSpPr>
          <p:nvPr/>
        </p:nvSpPr>
        <p:spPr bwMode="auto">
          <a:xfrm>
            <a:off x="2692400" y="1828800"/>
            <a:ext cx="1803400" cy="1752600"/>
          </a:xfrm>
          <a:custGeom>
            <a:avLst/>
            <a:gdLst>
              <a:gd name="T0" fmla="*/ 2147483647 w 1136"/>
              <a:gd name="T1" fmla="*/ 2147483647 h 1104"/>
              <a:gd name="T2" fmla="*/ 2147483647 w 1136"/>
              <a:gd name="T3" fmla="*/ 2147483647 h 1104"/>
              <a:gd name="T4" fmla="*/ 2147483647 w 1136"/>
              <a:gd name="T5" fmla="*/ 0 h 1104"/>
              <a:gd name="T6" fmla="*/ 0 60000 65536"/>
              <a:gd name="T7" fmla="*/ 0 60000 65536"/>
              <a:gd name="T8" fmla="*/ 0 60000 65536"/>
              <a:gd name="T9" fmla="*/ 0 w 1136"/>
              <a:gd name="T10" fmla="*/ 0 h 1104"/>
              <a:gd name="T11" fmla="*/ 1136 w 1136"/>
              <a:gd name="T12" fmla="*/ 1104 h 11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36" h="1104">
                <a:moveTo>
                  <a:pt x="80" y="1104"/>
                </a:moveTo>
                <a:cubicBezTo>
                  <a:pt x="40" y="812"/>
                  <a:pt x="0" y="520"/>
                  <a:pt x="176" y="336"/>
                </a:cubicBezTo>
                <a:cubicBezTo>
                  <a:pt x="352" y="152"/>
                  <a:pt x="984" y="48"/>
                  <a:pt x="1136" y="0"/>
                </a:cubicBez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6" name="Line 15"/>
          <p:cNvSpPr>
            <a:spLocks noChangeShapeType="1"/>
          </p:cNvSpPr>
          <p:nvPr/>
        </p:nvSpPr>
        <p:spPr bwMode="auto">
          <a:xfrm flipH="1">
            <a:off x="4267200" y="1828800"/>
            <a:ext cx="228600" cy="304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7" name="Line 16"/>
          <p:cNvSpPr>
            <a:spLocks noChangeShapeType="1"/>
          </p:cNvSpPr>
          <p:nvPr/>
        </p:nvSpPr>
        <p:spPr bwMode="auto">
          <a:xfrm flipH="1" flipV="1">
            <a:off x="4114800" y="1752600"/>
            <a:ext cx="381000" cy="762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8" name="Text Box 17"/>
          <p:cNvSpPr txBox="1">
            <a:spLocks noChangeArrowheads="1"/>
          </p:cNvSpPr>
          <p:nvPr/>
        </p:nvSpPr>
        <p:spPr bwMode="auto">
          <a:xfrm>
            <a:off x="712695" y="5951538"/>
            <a:ext cx="44022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000" dirty="0" smtClean="0">
                <a:cs typeface="B Bardiya" pitchFamily="2" charset="-78"/>
              </a:rPr>
              <a:t>انتهاي خميده شمالي </a:t>
            </a:r>
            <a:r>
              <a:rPr lang="fa-IR" sz="2000" dirty="0">
                <a:cs typeface="B Bardiya" pitchFamily="2" charset="-78"/>
              </a:rPr>
              <a:t>با </a:t>
            </a:r>
            <a:r>
              <a:rPr lang="fa-IR" sz="2000" dirty="0" smtClean="0">
                <a:cs typeface="B Bardiya" pitchFamily="2" charset="-78"/>
              </a:rPr>
              <a:t>انتهاي </a:t>
            </a:r>
            <a:r>
              <a:rPr lang="fa-IR" sz="2000" dirty="0">
                <a:cs typeface="B Bardiya" pitchFamily="2" charset="-78"/>
              </a:rPr>
              <a:t>صاف </a:t>
            </a:r>
            <a:r>
              <a:rPr lang="fa-IR" sz="2000" dirty="0" smtClean="0">
                <a:cs typeface="B Bardiya" pitchFamily="2" charset="-78"/>
              </a:rPr>
              <a:t>جنوبي </a:t>
            </a:r>
            <a:r>
              <a:rPr lang="fa-IR" sz="2000" dirty="0">
                <a:cs typeface="B Bardiya" pitchFamily="2" charset="-78"/>
              </a:rPr>
              <a:t>در تضاد </a:t>
            </a:r>
            <a:r>
              <a:rPr lang="fa-IR" sz="2000" dirty="0" smtClean="0">
                <a:cs typeface="B Bardiya" pitchFamily="2" charset="-78"/>
              </a:rPr>
              <a:t>مي </a:t>
            </a:r>
            <a:r>
              <a:rPr lang="fa-IR" sz="2000" dirty="0">
                <a:cs typeface="B Bardiya" pitchFamily="2" charset="-78"/>
              </a:rPr>
              <a:t>باشد.</a:t>
            </a:r>
          </a:p>
          <a:p>
            <a:pPr algn="r"/>
            <a:endParaRPr lang="en-US" sz="2000" dirty="0">
              <a:cs typeface="B Bardiya" pitchFamily="2" charset="-78"/>
            </a:endParaRPr>
          </a:p>
        </p:txBody>
      </p:sp>
      <p:sp>
        <p:nvSpPr>
          <p:cNvPr id="22539" name="Text Box 18"/>
          <p:cNvSpPr txBox="1">
            <a:spLocks noChangeArrowheads="1"/>
          </p:cNvSpPr>
          <p:nvPr/>
        </p:nvSpPr>
        <p:spPr bwMode="auto">
          <a:xfrm>
            <a:off x="6354394" y="5875338"/>
            <a:ext cx="19752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000" dirty="0" smtClean="0">
                <a:cs typeface="B Bardiya" pitchFamily="2" charset="-78"/>
              </a:rPr>
              <a:t>قسمتي </a:t>
            </a:r>
            <a:r>
              <a:rPr lang="fa-IR" sz="2000" dirty="0">
                <a:cs typeface="B Bardiya" pitchFamily="2" charset="-78"/>
              </a:rPr>
              <a:t>از بدنه حجم </a:t>
            </a:r>
            <a:r>
              <a:rPr lang="fa-IR" sz="2000" dirty="0" smtClean="0">
                <a:cs typeface="B Bardiya" pitchFamily="2" charset="-78"/>
              </a:rPr>
              <a:t>شمالي</a:t>
            </a:r>
            <a:endParaRPr lang="fa-IR" sz="2000" dirty="0">
              <a:cs typeface="B Bardiya" pitchFamily="2" charset="-78"/>
            </a:endParaRPr>
          </a:p>
        </p:txBody>
      </p:sp>
      <p:pic>
        <p:nvPicPr>
          <p:cNvPr id="21516" name="Picture 19" descr="-outside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04800"/>
            <a:ext cx="1425575" cy="2057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9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9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900"/>
                            </p:stCondLst>
                            <p:childTnLst>
                              <p:par>
                                <p:cTn id="2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9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9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5" grpId="1" animBg="1"/>
      <p:bldP spid="22536" grpId="1" animBg="1"/>
      <p:bldP spid="22537" grpId="1" animBg="1"/>
      <p:bldP spid="22538" grpId="0"/>
      <p:bldP spid="225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4315F4-66AF-4AE7-942C-DF8657EA078D}" type="slidenum">
              <a:rPr lang="en-US"/>
              <a:pPr>
                <a:defRPr/>
              </a:pPr>
              <a:t>22</a:t>
            </a:fld>
            <a:endParaRPr lang="en-US"/>
          </a:p>
        </p:txBody>
      </p:sp>
      <p:pic>
        <p:nvPicPr>
          <p:cNvPr id="218114" name="Picture 2" descr="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85800"/>
            <a:ext cx="5029200" cy="34861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18115" name="Picture 3" descr="scan007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2819400"/>
            <a:ext cx="4094163" cy="37115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5905729" y="533400"/>
            <a:ext cx="25699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800" dirty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تضاد بدنه </a:t>
            </a:r>
            <a:r>
              <a:rPr lang="fa-IR" sz="2800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شمالي </a:t>
            </a:r>
            <a:r>
              <a:rPr lang="fa-IR" sz="2800" dirty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و </a:t>
            </a:r>
            <a:r>
              <a:rPr lang="fa-IR" sz="2800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جنوبي</a:t>
            </a:r>
            <a:endParaRPr lang="en-US" sz="2800" dirty="0">
              <a:solidFill>
                <a:srgbClr val="C00000"/>
              </a:solidFill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4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8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F4A705-584F-41D1-87D6-9C580717EE6C}" type="slidenum">
              <a:rPr lang="en-US"/>
              <a:pPr>
                <a:defRPr/>
              </a:pPr>
              <a:t>23</a:t>
            </a:fld>
            <a:endParaRPr lang="en-US"/>
          </a:p>
        </p:txBody>
      </p:sp>
      <p:pic>
        <p:nvPicPr>
          <p:cNvPr id="211972" name="Picture 4" descr="scan00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219200"/>
            <a:ext cx="3497263" cy="5410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6400800" y="544513"/>
            <a:ext cx="18415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fa-IR" sz="2400" b="1"/>
          </a:p>
          <a:p>
            <a:endParaRPr lang="en-US" b="1"/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5486400" y="1760538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fa-IR" b="1"/>
          </a:p>
          <a:p>
            <a:endParaRPr lang="en-US" b="1"/>
          </a:p>
        </p:txBody>
      </p:sp>
      <p:pic>
        <p:nvPicPr>
          <p:cNvPr id="211975" name="Picture 7" descr="untitled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2438400"/>
            <a:ext cx="3079750" cy="4114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4583" name="Rectangle 9"/>
          <p:cNvSpPr>
            <a:spLocks noChangeArrowheads="1"/>
          </p:cNvSpPr>
          <p:nvPr/>
        </p:nvSpPr>
        <p:spPr bwMode="auto">
          <a:xfrm>
            <a:off x="1502590" y="454025"/>
            <a:ext cx="283763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بدنه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شرقي</a:t>
            </a:r>
            <a:endParaRPr lang="fa-IR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r"/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اين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بدنه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داراي نماي شيشه اي مي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باشد</a:t>
            </a:r>
            <a:endParaRPr lang="en-US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  <p:sp>
        <p:nvSpPr>
          <p:cNvPr id="24584" name="Text Box 10"/>
          <p:cNvSpPr txBox="1">
            <a:spLocks noChangeArrowheads="1"/>
          </p:cNvSpPr>
          <p:nvPr/>
        </p:nvSpPr>
        <p:spPr bwMode="auto">
          <a:xfrm>
            <a:off x="6353280" y="1673225"/>
            <a:ext cx="176202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بدنه صاف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غربي</a:t>
            </a:r>
            <a:endParaRPr lang="fa-IR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r"/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با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نماي شيشه اي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محدود</a:t>
            </a:r>
            <a:endParaRPr lang="en-US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  <p:sp>
        <p:nvSpPr>
          <p:cNvPr id="24585" name="Text Box 11"/>
          <p:cNvSpPr txBox="1">
            <a:spLocks noChangeArrowheads="1"/>
          </p:cNvSpPr>
          <p:nvPr/>
        </p:nvSpPr>
        <p:spPr bwMode="auto">
          <a:xfrm>
            <a:off x="5029200" y="533400"/>
            <a:ext cx="3121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a-IR" sz="2800" dirty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تضاد بدنه </a:t>
            </a:r>
            <a:r>
              <a:rPr lang="fa-IR" sz="2800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شرقي </a:t>
            </a:r>
            <a:r>
              <a:rPr lang="fa-IR" sz="2800" dirty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و </a:t>
            </a:r>
            <a:r>
              <a:rPr lang="fa-IR" sz="2800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غربي</a:t>
            </a:r>
            <a:endParaRPr lang="en-US" sz="2800" dirty="0">
              <a:solidFill>
                <a:srgbClr val="C00000"/>
              </a:solidFill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1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3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3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1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24584" grpId="0"/>
      <p:bldP spid="2458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390A03-28E9-4031-862E-22EF4E55926D}" type="slidenum">
              <a:rPr lang="en-US"/>
              <a:pPr>
                <a:defRPr/>
              </a:pPr>
              <a:t>24</a:t>
            </a:fld>
            <a:endParaRPr lang="en-US"/>
          </a:p>
        </p:txBody>
      </p:sp>
      <p:pic>
        <p:nvPicPr>
          <p:cNvPr id="217090" name="Picture 2" descr="kiasma5j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381000"/>
            <a:ext cx="5867400" cy="6019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5604" name="Line 3"/>
          <p:cNvSpPr>
            <a:spLocks noChangeShapeType="1"/>
          </p:cNvSpPr>
          <p:nvPr/>
        </p:nvSpPr>
        <p:spPr bwMode="auto">
          <a:xfrm flipV="1">
            <a:off x="990600" y="3352800"/>
            <a:ext cx="5791200" cy="2362200"/>
          </a:xfrm>
          <a:prstGeom prst="line">
            <a:avLst/>
          </a:prstGeom>
          <a:noFill/>
          <a:ln w="66675">
            <a:solidFill>
              <a:srgbClr val="FF33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>
            <a:off x="7055669" y="2062163"/>
            <a:ext cx="168828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تعريف مسير پياده </a:t>
            </a:r>
            <a:endParaRPr lang="fa-IR" sz="24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r"/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در کنار موزه</a:t>
            </a:r>
            <a:endParaRPr lang="en-US" sz="24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  <p:pic>
        <p:nvPicPr>
          <p:cNvPr id="217093" name="Picture 5" descr="kiasma3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4495800"/>
            <a:ext cx="2438400" cy="17478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  <p:bldP spid="2560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2BAF9-830F-42D6-8332-2300EAB559FA}" type="slidenum">
              <a:rPr lang="en-US"/>
              <a:pPr>
                <a:defRPr/>
              </a:pPr>
              <a:t>25</a:t>
            </a:fld>
            <a:endParaRPr lang="en-US"/>
          </a:p>
        </p:txBody>
      </p:sp>
      <p:pic>
        <p:nvPicPr>
          <p:cNvPr id="26627" name="Picture 4" descr="scan00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752600"/>
            <a:ext cx="8153400" cy="480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1295400" y="5181600"/>
            <a:ext cx="1524000" cy="1143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6553200" y="922338"/>
            <a:ext cx="1533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b="1"/>
              <a:t>نقشه طبقه همکف</a:t>
            </a:r>
            <a:endParaRPr lang="en-US" b="1"/>
          </a:p>
        </p:txBody>
      </p:sp>
      <p:sp>
        <p:nvSpPr>
          <p:cNvPr id="26630" name="Text Box 10"/>
          <p:cNvSpPr txBox="1">
            <a:spLocks noChangeArrowheads="1"/>
          </p:cNvSpPr>
          <p:nvPr/>
        </p:nvSpPr>
        <p:spPr bwMode="auto">
          <a:xfrm>
            <a:off x="6248400" y="28194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b</a:t>
            </a:r>
          </a:p>
        </p:txBody>
      </p:sp>
      <p:sp>
        <p:nvSpPr>
          <p:cNvPr id="26631" name="Text Box 17"/>
          <p:cNvSpPr txBox="1">
            <a:spLocks noChangeArrowheads="1"/>
          </p:cNvSpPr>
          <p:nvPr/>
        </p:nvSpPr>
        <p:spPr bwMode="auto">
          <a:xfrm>
            <a:off x="2209800" y="35814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err="1">
                <a:solidFill>
                  <a:srgbClr val="FF3300"/>
                </a:solidFill>
              </a:rPr>
              <a:t>i</a:t>
            </a:r>
            <a:endParaRPr lang="en-US" b="1" dirty="0">
              <a:solidFill>
                <a:srgbClr val="FF3300"/>
              </a:solidFill>
            </a:endParaRPr>
          </a:p>
        </p:txBody>
      </p:sp>
      <p:sp>
        <p:nvSpPr>
          <p:cNvPr id="26632" name="Text Box 25"/>
          <p:cNvSpPr txBox="1">
            <a:spLocks noChangeArrowheads="1"/>
          </p:cNvSpPr>
          <p:nvPr/>
        </p:nvSpPr>
        <p:spPr bwMode="auto">
          <a:xfrm>
            <a:off x="7772400" y="4343400"/>
            <a:ext cx="9144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sz="1600" b="1"/>
              <a:t>رختکن</a:t>
            </a:r>
          </a:p>
          <a:p>
            <a:pPr>
              <a:spcBef>
                <a:spcPct val="50000"/>
              </a:spcBef>
            </a:pPr>
            <a:endParaRPr lang="en-US" b="1">
              <a:solidFill>
                <a:srgbClr val="FF3300"/>
              </a:solidFill>
            </a:endParaRPr>
          </a:p>
        </p:txBody>
      </p:sp>
      <p:sp>
        <p:nvSpPr>
          <p:cNvPr id="26633" name="Text Box 27"/>
          <p:cNvSpPr txBox="1">
            <a:spLocks noChangeArrowheads="1"/>
          </p:cNvSpPr>
          <p:nvPr/>
        </p:nvSpPr>
        <p:spPr bwMode="auto">
          <a:xfrm>
            <a:off x="5105400" y="27432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j</a:t>
            </a:r>
          </a:p>
        </p:txBody>
      </p:sp>
      <p:sp>
        <p:nvSpPr>
          <p:cNvPr id="26634" name="Text Box 28"/>
          <p:cNvSpPr txBox="1">
            <a:spLocks noChangeArrowheads="1"/>
          </p:cNvSpPr>
          <p:nvPr/>
        </p:nvSpPr>
        <p:spPr bwMode="auto">
          <a:xfrm>
            <a:off x="6400800" y="37338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3300"/>
                </a:solidFill>
              </a:rPr>
              <a:t>d</a:t>
            </a:r>
          </a:p>
        </p:txBody>
      </p:sp>
      <p:sp>
        <p:nvSpPr>
          <p:cNvPr id="26635" name="Text Box 29"/>
          <p:cNvSpPr txBox="1">
            <a:spLocks noChangeArrowheads="1"/>
          </p:cNvSpPr>
          <p:nvPr/>
        </p:nvSpPr>
        <p:spPr bwMode="auto">
          <a:xfrm>
            <a:off x="5410200" y="3748087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3300"/>
                </a:solidFill>
              </a:rPr>
              <a:t>e</a:t>
            </a:r>
          </a:p>
        </p:txBody>
      </p:sp>
      <p:sp>
        <p:nvSpPr>
          <p:cNvPr id="26636" name="Text Box 30"/>
          <p:cNvSpPr txBox="1">
            <a:spLocks noChangeArrowheads="1"/>
          </p:cNvSpPr>
          <p:nvPr/>
        </p:nvSpPr>
        <p:spPr bwMode="auto">
          <a:xfrm>
            <a:off x="3733800" y="3367087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3300"/>
                </a:solidFill>
              </a:rPr>
              <a:t>h</a:t>
            </a:r>
          </a:p>
        </p:txBody>
      </p:sp>
      <p:sp>
        <p:nvSpPr>
          <p:cNvPr id="26637" name="Text Box 31"/>
          <p:cNvSpPr txBox="1">
            <a:spLocks noChangeArrowheads="1"/>
          </p:cNvSpPr>
          <p:nvPr/>
        </p:nvSpPr>
        <p:spPr bwMode="auto">
          <a:xfrm>
            <a:off x="3733800" y="36576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g</a:t>
            </a:r>
          </a:p>
        </p:txBody>
      </p:sp>
      <p:sp>
        <p:nvSpPr>
          <p:cNvPr id="26638" name="Text Box 33"/>
          <p:cNvSpPr txBox="1">
            <a:spLocks noChangeArrowheads="1"/>
          </p:cNvSpPr>
          <p:nvPr/>
        </p:nvSpPr>
        <p:spPr bwMode="auto">
          <a:xfrm>
            <a:off x="6553200" y="43434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q</a:t>
            </a:r>
          </a:p>
        </p:txBody>
      </p:sp>
      <p:sp>
        <p:nvSpPr>
          <p:cNvPr id="26639" name="Text Box 34"/>
          <p:cNvSpPr txBox="1">
            <a:spLocks noChangeArrowheads="1"/>
          </p:cNvSpPr>
          <p:nvPr/>
        </p:nvSpPr>
        <p:spPr bwMode="auto">
          <a:xfrm>
            <a:off x="4648200" y="4357687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3300"/>
                </a:solidFill>
              </a:rPr>
              <a:t>r</a:t>
            </a:r>
          </a:p>
        </p:txBody>
      </p:sp>
      <p:sp>
        <p:nvSpPr>
          <p:cNvPr id="26640" name="Text Box 35"/>
          <p:cNvSpPr txBox="1">
            <a:spLocks noChangeArrowheads="1"/>
          </p:cNvSpPr>
          <p:nvPr/>
        </p:nvSpPr>
        <p:spPr bwMode="auto">
          <a:xfrm>
            <a:off x="8382000" y="38862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a</a:t>
            </a:r>
          </a:p>
        </p:txBody>
      </p:sp>
      <p:sp>
        <p:nvSpPr>
          <p:cNvPr id="26641" name="Text Box 36"/>
          <p:cNvSpPr txBox="1">
            <a:spLocks noChangeArrowheads="1"/>
          </p:cNvSpPr>
          <p:nvPr/>
        </p:nvSpPr>
        <p:spPr bwMode="auto">
          <a:xfrm>
            <a:off x="7696200" y="3892550"/>
            <a:ext cx="657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fa-IR" sz="1600" b="1" dirty="0" smtClean="0"/>
              <a:t>ورودي</a:t>
            </a:r>
            <a:endParaRPr lang="en-US" sz="1600" b="1" dirty="0"/>
          </a:p>
        </p:txBody>
      </p:sp>
      <p:sp>
        <p:nvSpPr>
          <p:cNvPr id="26642" name="Text Box 37"/>
          <p:cNvSpPr txBox="1">
            <a:spLocks noChangeArrowheads="1"/>
          </p:cNvSpPr>
          <p:nvPr/>
        </p:nvSpPr>
        <p:spPr bwMode="auto">
          <a:xfrm>
            <a:off x="7543800" y="32004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a</a:t>
            </a:r>
          </a:p>
        </p:txBody>
      </p:sp>
      <p:sp>
        <p:nvSpPr>
          <p:cNvPr id="26643" name="Text Box 38"/>
          <p:cNvSpPr txBox="1">
            <a:spLocks noChangeArrowheads="1"/>
          </p:cNvSpPr>
          <p:nvPr/>
        </p:nvSpPr>
        <p:spPr bwMode="auto">
          <a:xfrm>
            <a:off x="8382000" y="43434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b</a:t>
            </a:r>
          </a:p>
        </p:txBody>
      </p:sp>
      <p:sp>
        <p:nvSpPr>
          <p:cNvPr id="26644" name="Text Box 39"/>
          <p:cNvSpPr txBox="1">
            <a:spLocks noChangeArrowheads="1"/>
          </p:cNvSpPr>
          <p:nvPr/>
        </p:nvSpPr>
        <p:spPr bwMode="auto">
          <a:xfrm>
            <a:off x="8382000" y="52578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d</a:t>
            </a:r>
          </a:p>
        </p:txBody>
      </p:sp>
      <p:sp>
        <p:nvSpPr>
          <p:cNvPr id="26645" name="Text Box 44"/>
          <p:cNvSpPr txBox="1">
            <a:spLocks noChangeArrowheads="1"/>
          </p:cNvSpPr>
          <p:nvPr/>
        </p:nvSpPr>
        <p:spPr bwMode="auto">
          <a:xfrm>
            <a:off x="8382000" y="57150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e</a:t>
            </a:r>
          </a:p>
        </p:txBody>
      </p:sp>
      <p:sp>
        <p:nvSpPr>
          <p:cNvPr id="26646" name="Text Box 45"/>
          <p:cNvSpPr txBox="1">
            <a:spLocks noChangeArrowheads="1"/>
          </p:cNvSpPr>
          <p:nvPr/>
        </p:nvSpPr>
        <p:spPr bwMode="auto">
          <a:xfrm>
            <a:off x="6705600" y="52578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j</a:t>
            </a:r>
          </a:p>
        </p:txBody>
      </p:sp>
      <p:sp>
        <p:nvSpPr>
          <p:cNvPr id="26647" name="Text Box 46"/>
          <p:cNvSpPr txBox="1">
            <a:spLocks noChangeArrowheads="1"/>
          </p:cNvSpPr>
          <p:nvPr/>
        </p:nvSpPr>
        <p:spPr bwMode="auto">
          <a:xfrm>
            <a:off x="6705600" y="56388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h</a:t>
            </a:r>
          </a:p>
        </p:txBody>
      </p:sp>
      <p:sp>
        <p:nvSpPr>
          <p:cNvPr id="26648" name="Text Box 47"/>
          <p:cNvSpPr txBox="1">
            <a:spLocks noChangeArrowheads="1"/>
          </p:cNvSpPr>
          <p:nvPr/>
        </p:nvSpPr>
        <p:spPr bwMode="auto">
          <a:xfrm>
            <a:off x="6705600" y="60198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g</a:t>
            </a:r>
          </a:p>
        </p:txBody>
      </p:sp>
      <p:sp>
        <p:nvSpPr>
          <p:cNvPr id="26649" name="Text Box 48"/>
          <p:cNvSpPr txBox="1">
            <a:spLocks noChangeArrowheads="1"/>
          </p:cNvSpPr>
          <p:nvPr/>
        </p:nvSpPr>
        <p:spPr bwMode="auto">
          <a:xfrm>
            <a:off x="3733800" y="53340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i</a:t>
            </a:r>
          </a:p>
        </p:txBody>
      </p:sp>
      <p:sp>
        <p:nvSpPr>
          <p:cNvPr id="26650" name="Text Box 49"/>
          <p:cNvSpPr txBox="1">
            <a:spLocks noChangeArrowheads="1"/>
          </p:cNvSpPr>
          <p:nvPr/>
        </p:nvSpPr>
        <p:spPr bwMode="auto">
          <a:xfrm>
            <a:off x="3733800" y="57150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r</a:t>
            </a:r>
          </a:p>
        </p:txBody>
      </p:sp>
      <p:sp>
        <p:nvSpPr>
          <p:cNvPr id="26651" name="Text Box 50"/>
          <p:cNvSpPr txBox="1">
            <a:spLocks noChangeArrowheads="1"/>
          </p:cNvSpPr>
          <p:nvPr/>
        </p:nvSpPr>
        <p:spPr bwMode="auto">
          <a:xfrm>
            <a:off x="3657600" y="60198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q</a:t>
            </a:r>
          </a:p>
        </p:txBody>
      </p:sp>
      <p:sp>
        <p:nvSpPr>
          <p:cNvPr id="26652" name="Text Box 52"/>
          <p:cNvSpPr txBox="1">
            <a:spLocks noChangeArrowheads="1"/>
          </p:cNvSpPr>
          <p:nvPr/>
        </p:nvSpPr>
        <p:spPr bwMode="auto">
          <a:xfrm>
            <a:off x="6934200" y="35814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c</a:t>
            </a:r>
          </a:p>
        </p:txBody>
      </p:sp>
      <p:sp>
        <p:nvSpPr>
          <p:cNvPr id="26653" name="Text Box 53"/>
          <p:cNvSpPr txBox="1">
            <a:spLocks noChangeArrowheads="1"/>
          </p:cNvSpPr>
          <p:nvPr/>
        </p:nvSpPr>
        <p:spPr bwMode="auto">
          <a:xfrm>
            <a:off x="8382000" y="47244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c</a:t>
            </a:r>
          </a:p>
        </p:txBody>
      </p:sp>
      <p:sp>
        <p:nvSpPr>
          <p:cNvPr id="26654" name="Text Box 54"/>
          <p:cNvSpPr txBox="1">
            <a:spLocks noChangeArrowheads="1"/>
          </p:cNvSpPr>
          <p:nvPr/>
        </p:nvSpPr>
        <p:spPr bwMode="auto">
          <a:xfrm>
            <a:off x="7391400" y="4800600"/>
            <a:ext cx="18288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sz="1600" b="1" dirty="0"/>
              <a:t>کتاب </a:t>
            </a:r>
            <a:r>
              <a:rPr lang="fa-IR" sz="1600" b="1" dirty="0" smtClean="0"/>
              <a:t>فروشي</a:t>
            </a:r>
            <a:endParaRPr lang="fa-IR" sz="1600" b="1" dirty="0"/>
          </a:p>
          <a:p>
            <a:pPr>
              <a:spcBef>
                <a:spcPct val="50000"/>
              </a:spcBef>
            </a:pPr>
            <a:endParaRPr lang="fa-IR" b="1" dirty="0"/>
          </a:p>
          <a:p>
            <a:pPr>
              <a:spcBef>
                <a:spcPct val="50000"/>
              </a:spcBef>
            </a:pPr>
            <a:endParaRPr lang="en-US" b="1" dirty="0">
              <a:solidFill>
                <a:srgbClr val="FF3300"/>
              </a:solidFill>
            </a:endParaRPr>
          </a:p>
        </p:txBody>
      </p:sp>
      <p:sp>
        <p:nvSpPr>
          <p:cNvPr id="26655" name="Text Box 55"/>
          <p:cNvSpPr txBox="1">
            <a:spLocks noChangeArrowheads="1"/>
          </p:cNvSpPr>
          <p:nvPr/>
        </p:nvSpPr>
        <p:spPr bwMode="auto">
          <a:xfrm>
            <a:off x="8001000" y="5257800"/>
            <a:ext cx="91440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sz="1600" b="1"/>
              <a:t>کافه</a:t>
            </a:r>
          </a:p>
          <a:p>
            <a:pPr>
              <a:spcBef>
                <a:spcPct val="50000"/>
              </a:spcBef>
            </a:pPr>
            <a:endParaRPr lang="fa-IR" b="1"/>
          </a:p>
          <a:p>
            <a:pPr>
              <a:spcBef>
                <a:spcPct val="50000"/>
              </a:spcBef>
            </a:pPr>
            <a:endParaRPr lang="fa-IR" b="1"/>
          </a:p>
          <a:p>
            <a:pPr>
              <a:spcBef>
                <a:spcPct val="50000"/>
              </a:spcBef>
            </a:pPr>
            <a:endParaRPr lang="en-US" b="1">
              <a:solidFill>
                <a:srgbClr val="FF3300"/>
              </a:solidFill>
            </a:endParaRPr>
          </a:p>
        </p:txBody>
      </p:sp>
      <p:sp>
        <p:nvSpPr>
          <p:cNvPr id="26656" name="Text Box 56"/>
          <p:cNvSpPr txBox="1">
            <a:spLocks noChangeArrowheads="1"/>
          </p:cNvSpPr>
          <p:nvPr/>
        </p:nvSpPr>
        <p:spPr bwMode="auto">
          <a:xfrm>
            <a:off x="8001000" y="5791200"/>
            <a:ext cx="9144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sz="1600" b="1"/>
              <a:t>بار</a:t>
            </a:r>
          </a:p>
          <a:p>
            <a:pPr>
              <a:spcBef>
                <a:spcPct val="50000"/>
              </a:spcBef>
            </a:pPr>
            <a:endParaRPr lang="en-US" b="1"/>
          </a:p>
        </p:txBody>
      </p:sp>
      <p:sp>
        <p:nvSpPr>
          <p:cNvPr id="26657" name="Text Box 57"/>
          <p:cNvSpPr txBox="1">
            <a:spLocks noChangeArrowheads="1"/>
          </p:cNvSpPr>
          <p:nvPr/>
        </p:nvSpPr>
        <p:spPr bwMode="auto">
          <a:xfrm>
            <a:off x="6096000" y="5334000"/>
            <a:ext cx="9144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sz="1600" b="1"/>
              <a:t>دفاتر</a:t>
            </a:r>
          </a:p>
          <a:p>
            <a:pPr>
              <a:spcBef>
                <a:spcPct val="50000"/>
              </a:spcBef>
            </a:pPr>
            <a:endParaRPr lang="en-US" b="1">
              <a:solidFill>
                <a:srgbClr val="FF3300"/>
              </a:solidFill>
            </a:endParaRPr>
          </a:p>
        </p:txBody>
      </p:sp>
      <p:sp>
        <p:nvSpPr>
          <p:cNvPr id="26658" name="Text Box 58"/>
          <p:cNvSpPr txBox="1">
            <a:spLocks noChangeArrowheads="1"/>
          </p:cNvSpPr>
          <p:nvPr/>
        </p:nvSpPr>
        <p:spPr bwMode="auto">
          <a:xfrm>
            <a:off x="5547723" y="5721350"/>
            <a:ext cx="117057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fa-IR" sz="1600" b="1" dirty="0"/>
              <a:t>تالار </a:t>
            </a:r>
            <a:r>
              <a:rPr lang="fa-IR" sz="1600" b="1" dirty="0" smtClean="0"/>
              <a:t>گردهمايي</a:t>
            </a:r>
            <a:endParaRPr lang="fa-IR" sz="1600" b="1" dirty="0"/>
          </a:p>
          <a:p>
            <a:pPr algn="r" rtl="1"/>
            <a:endParaRPr lang="en-US" b="1" dirty="0"/>
          </a:p>
        </p:txBody>
      </p:sp>
      <p:sp>
        <p:nvSpPr>
          <p:cNvPr id="26659" name="Text Box 59"/>
          <p:cNvSpPr txBox="1">
            <a:spLocks noChangeArrowheads="1"/>
          </p:cNvSpPr>
          <p:nvPr/>
        </p:nvSpPr>
        <p:spPr bwMode="auto">
          <a:xfrm>
            <a:off x="5162446" y="6102350"/>
            <a:ext cx="16193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fa-IR" sz="1600" b="1" dirty="0" smtClean="0"/>
              <a:t>هشتي </a:t>
            </a:r>
            <a:r>
              <a:rPr lang="fa-IR" sz="1600" b="1" dirty="0"/>
              <a:t>تالار </a:t>
            </a:r>
            <a:r>
              <a:rPr lang="fa-IR" sz="1600" b="1" dirty="0" smtClean="0"/>
              <a:t>گردهمايي</a:t>
            </a:r>
            <a:endParaRPr lang="en-US" sz="1600" b="1" dirty="0"/>
          </a:p>
        </p:txBody>
      </p:sp>
      <p:sp>
        <p:nvSpPr>
          <p:cNvPr id="26660" name="Text Box 60"/>
          <p:cNvSpPr txBox="1">
            <a:spLocks noChangeArrowheads="1"/>
          </p:cNvSpPr>
          <p:nvPr/>
        </p:nvSpPr>
        <p:spPr bwMode="auto">
          <a:xfrm>
            <a:off x="2590800" y="5416550"/>
            <a:ext cx="1130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fa-IR" sz="1600" b="1" dirty="0"/>
              <a:t>اتاق گل و </a:t>
            </a:r>
            <a:r>
              <a:rPr lang="fa-IR" sz="1600" b="1" dirty="0" smtClean="0"/>
              <a:t>گياه</a:t>
            </a:r>
            <a:endParaRPr lang="en-US" sz="1600" b="1" dirty="0"/>
          </a:p>
        </p:txBody>
      </p:sp>
      <p:sp>
        <p:nvSpPr>
          <p:cNvPr id="26661" name="Text Box 61"/>
          <p:cNvSpPr txBox="1">
            <a:spLocks noChangeArrowheads="1"/>
          </p:cNvSpPr>
          <p:nvPr/>
        </p:nvSpPr>
        <p:spPr bwMode="auto">
          <a:xfrm>
            <a:off x="3200400" y="5797550"/>
            <a:ext cx="4762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fa-IR" sz="1600" b="1"/>
              <a:t>آبنما</a:t>
            </a:r>
            <a:endParaRPr lang="en-US" sz="1600" b="1"/>
          </a:p>
        </p:txBody>
      </p:sp>
      <p:sp>
        <p:nvSpPr>
          <p:cNvPr id="26662" name="Text Box 62"/>
          <p:cNvSpPr txBox="1">
            <a:spLocks noChangeArrowheads="1"/>
          </p:cNvSpPr>
          <p:nvPr/>
        </p:nvSpPr>
        <p:spPr bwMode="auto">
          <a:xfrm>
            <a:off x="2362200" y="6178550"/>
            <a:ext cx="1270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fa-IR" sz="1600" b="1" dirty="0"/>
              <a:t>مجسمه </a:t>
            </a:r>
            <a:r>
              <a:rPr lang="fa-IR" sz="1600" b="1" dirty="0" smtClean="0"/>
              <a:t>مانرهايم</a:t>
            </a:r>
            <a:endParaRPr lang="en-US" sz="1600" b="1" dirty="0"/>
          </a:p>
        </p:txBody>
      </p:sp>
      <p:sp>
        <p:nvSpPr>
          <p:cNvPr id="26663" name="Text Box 63"/>
          <p:cNvSpPr txBox="1">
            <a:spLocks noChangeArrowheads="1"/>
          </p:cNvSpPr>
          <p:nvPr/>
        </p:nvSpPr>
        <p:spPr bwMode="auto">
          <a:xfrm>
            <a:off x="5105400" y="31242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3300"/>
                </a:solidFill>
              </a:rPr>
              <a:t>f</a:t>
            </a:r>
          </a:p>
        </p:txBody>
      </p:sp>
      <p:sp>
        <p:nvSpPr>
          <p:cNvPr id="26664" name="Text Box 68"/>
          <p:cNvSpPr txBox="1">
            <a:spLocks noChangeArrowheads="1"/>
          </p:cNvSpPr>
          <p:nvPr/>
        </p:nvSpPr>
        <p:spPr bwMode="auto">
          <a:xfrm>
            <a:off x="1600200" y="53340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b="1">
                <a:solidFill>
                  <a:srgbClr val="FF3300"/>
                </a:solidFill>
              </a:rPr>
              <a:t> </a:t>
            </a:r>
            <a:r>
              <a:rPr lang="en-US" b="1">
                <a:solidFill>
                  <a:srgbClr val="FF3300"/>
                </a:solidFill>
              </a:rPr>
              <a:t>f</a:t>
            </a:r>
          </a:p>
        </p:txBody>
      </p:sp>
      <p:sp>
        <p:nvSpPr>
          <p:cNvPr id="26665" name="Text Box 69"/>
          <p:cNvSpPr txBox="1">
            <a:spLocks noChangeArrowheads="1"/>
          </p:cNvSpPr>
          <p:nvPr/>
        </p:nvSpPr>
        <p:spPr bwMode="auto">
          <a:xfrm>
            <a:off x="762000" y="5334000"/>
            <a:ext cx="106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b="1" dirty="0" smtClean="0"/>
              <a:t>شيب </a:t>
            </a:r>
            <a:r>
              <a:rPr lang="fa-IR" b="1" dirty="0"/>
              <a:t>راه</a:t>
            </a:r>
            <a:endParaRPr lang="en-US" b="1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2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6628" grpId="0" animBg="1"/>
      <p:bldP spid="26629" grpId="0"/>
      <p:bldP spid="26630" grpId="0"/>
      <p:bldP spid="26631" grpId="0"/>
      <p:bldP spid="26632" grpId="0"/>
      <p:bldP spid="26633" grpId="0"/>
      <p:bldP spid="26634" grpId="0"/>
      <p:bldP spid="26635" grpId="0"/>
      <p:bldP spid="26636" grpId="0"/>
      <p:bldP spid="26637" grpId="0"/>
      <p:bldP spid="26638" grpId="0"/>
      <p:bldP spid="26639" grpId="0"/>
      <p:bldP spid="26640" grpId="0"/>
      <p:bldP spid="26641" grpId="0"/>
      <p:bldP spid="26642" grpId="0"/>
      <p:bldP spid="26643" grpId="0"/>
      <p:bldP spid="26644" grpId="0"/>
      <p:bldP spid="26645" grpId="0"/>
      <p:bldP spid="26646" grpId="0"/>
      <p:bldP spid="26647" grpId="0"/>
      <p:bldP spid="26648" grpId="0"/>
      <p:bldP spid="26649" grpId="0"/>
      <p:bldP spid="26650" grpId="0"/>
      <p:bldP spid="26651" grpId="0"/>
      <p:bldP spid="26652" grpId="0"/>
      <p:bldP spid="26653" grpId="0"/>
      <p:bldP spid="26654" grpId="0"/>
      <p:bldP spid="26655" grpId="0"/>
      <p:bldP spid="26656" grpId="0"/>
      <p:bldP spid="26657" grpId="0"/>
      <p:bldP spid="26658" grpId="0"/>
      <p:bldP spid="26659" grpId="0"/>
      <p:bldP spid="26660" grpId="0"/>
      <p:bldP spid="26661" grpId="0"/>
      <p:bldP spid="26662" grpId="0"/>
      <p:bldP spid="26663" grpId="0"/>
      <p:bldP spid="26664" grpId="0"/>
      <p:bldP spid="2666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6E0E44-CB07-49F2-B342-92B235872851}" type="slidenum">
              <a:rPr lang="en-US"/>
              <a:pPr>
                <a:defRPr/>
              </a:pPr>
              <a:t>26</a:t>
            </a:fld>
            <a:endParaRPr lang="en-US"/>
          </a:p>
        </p:txBody>
      </p:sp>
      <p:pic>
        <p:nvPicPr>
          <p:cNvPr id="27651" name="Picture 2" descr="Kiasmapl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085850"/>
            <a:ext cx="78581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3"/>
          <p:cNvSpPr txBox="1">
            <a:spLocks noChangeArrowheads="1"/>
          </p:cNvSpPr>
          <p:nvPr/>
        </p:nvSpPr>
        <p:spPr bwMode="auto">
          <a:xfrm>
            <a:off x="444500" y="182563"/>
            <a:ext cx="789991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rtl="1"/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تراز همکف به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تجهيزات عمومي رايگان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اختصاص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يافته.دفاتر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و رختکن ها و تالار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گردهمايي </a:t>
            </a:r>
            <a:endParaRPr lang="fa-IR" sz="24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just" rtl="1"/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با 230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صندلي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در قسمت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شرقي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بنا قرار دارد.در سمت غرب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ميز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اطلاعات وفروش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بليط </a:t>
            </a:r>
            <a:endParaRPr lang="fa-IR" sz="24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just" rtl="1"/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و فروشگاه موزه وکافه قرار گرفته که به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تراسي عمومي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و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آبنماي آينه اي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باز </a:t>
            </a:r>
            <a:r>
              <a:rPr lang="fa-IR" sz="24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مي </a:t>
            </a:r>
            <a:r>
              <a:rPr lang="fa-IR" sz="24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شود</a:t>
            </a:r>
            <a:r>
              <a:rPr lang="fa-IR" sz="2400" dirty="0">
                <a:ea typeface="Arial Unicode MS" pitchFamily="34" charset="-128"/>
                <a:cs typeface="B Bardiya" pitchFamily="2" charset="-78"/>
              </a:rPr>
              <a:t>.</a:t>
            </a:r>
          </a:p>
          <a:p>
            <a:pPr algn="just" rtl="1"/>
            <a:r>
              <a:rPr lang="fa-IR" sz="2400" dirty="0">
                <a:ea typeface="Arial Unicode MS" pitchFamily="34" charset="-128"/>
                <a:cs typeface="B Bardiya" pitchFamily="2" charset="-78"/>
              </a:rPr>
              <a:t> </a:t>
            </a:r>
            <a:endParaRPr lang="en-US" sz="2400" dirty="0">
              <a:ea typeface="Arial Unicode MS" pitchFamily="34" charset="-128"/>
              <a:cs typeface="B Bardiya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765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9C06CD-FD5C-4519-8A73-0F0E923509F1}" type="slidenum">
              <a:rPr lang="en-US"/>
              <a:pPr>
                <a:defRPr/>
              </a:pPr>
              <a:t>27</a:t>
            </a:fld>
            <a:endParaRPr lang="en-US"/>
          </a:p>
        </p:txBody>
      </p:sp>
      <p:pic>
        <p:nvPicPr>
          <p:cNvPr id="251906" name="Picture 2" descr="kiasma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76200" y="104738"/>
            <a:ext cx="4191000" cy="63722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4572000" y="1597025"/>
            <a:ext cx="418147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rtl="1"/>
            <a:r>
              <a:rPr lang="fa-IR" sz="32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دسترسي </a:t>
            </a:r>
            <a:r>
              <a:rPr lang="fa-IR" sz="32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سواره </a:t>
            </a:r>
            <a:r>
              <a:rPr lang="fa-IR" sz="32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براي پارکينگ</a:t>
            </a:r>
            <a:endParaRPr lang="fa-IR" sz="32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just" rtl="1"/>
            <a:r>
              <a:rPr lang="fa-IR" sz="32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و </a:t>
            </a:r>
            <a:r>
              <a:rPr lang="fa-IR" sz="32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تحويل </a:t>
            </a:r>
            <a:r>
              <a:rPr lang="fa-IR" sz="32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محموله با ملاحظه تمام</a:t>
            </a:r>
          </a:p>
          <a:p>
            <a:pPr algn="just" rtl="1"/>
            <a:r>
              <a:rPr lang="fa-IR" sz="32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ودر تراز </a:t>
            </a:r>
            <a:r>
              <a:rPr lang="fa-IR" sz="32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پائيني </a:t>
            </a:r>
            <a:r>
              <a:rPr lang="fa-IR" sz="32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وکنار کارگاه </a:t>
            </a:r>
            <a:r>
              <a:rPr lang="fa-IR" sz="32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هاي</a:t>
            </a:r>
            <a:endParaRPr lang="fa-IR" sz="32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just" rtl="1"/>
            <a:r>
              <a:rPr lang="fa-IR" sz="32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 موزه و انبار واتاق </a:t>
            </a:r>
            <a:r>
              <a:rPr lang="fa-IR" sz="32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هاي تاسيسات </a:t>
            </a:r>
            <a:r>
              <a:rPr lang="fa-IR" sz="32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پنهان شده</a:t>
            </a:r>
            <a:r>
              <a:rPr lang="fa-IR" sz="3200" dirty="0">
                <a:ea typeface="Arial Unicode MS" pitchFamily="34" charset="-128"/>
                <a:cs typeface="B Bardiya" pitchFamily="2" charset="-78"/>
              </a:rPr>
              <a:t>.</a:t>
            </a:r>
            <a:endParaRPr lang="en-US" sz="3200" dirty="0">
              <a:ea typeface="Arial Unicode MS" pitchFamily="34" charset="-128"/>
              <a:cs typeface="B Bardiya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183A5B-198E-442C-80B2-28E5500F606B}" type="slidenum">
              <a:rPr lang="en-US"/>
              <a:pPr>
                <a:defRPr/>
              </a:pPr>
              <a:t>28</a:t>
            </a:fld>
            <a:endParaRPr lang="en-US"/>
          </a:p>
        </p:txBody>
      </p:sp>
      <p:pic>
        <p:nvPicPr>
          <p:cNvPr id="29699" name="Picture 4" descr="scan0072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600200"/>
            <a:ext cx="8229600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685800" y="4876800"/>
            <a:ext cx="17526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01" name="Text Box 6"/>
          <p:cNvSpPr txBox="1">
            <a:spLocks noChangeArrowheads="1"/>
          </p:cNvSpPr>
          <p:nvPr/>
        </p:nvSpPr>
        <p:spPr bwMode="auto">
          <a:xfrm>
            <a:off x="6553200" y="922338"/>
            <a:ext cx="1289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b="1"/>
              <a:t>نقشه طبقه اول</a:t>
            </a:r>
            <a:endParaRPr lang="en-US" b="1"/>
          </a:p>
        </p:txBody>
      </p:sp>
      <p:sp>
        <p:nvSpPr>
          <p:cNvPr id="29702" name="Text Box 7"/>
          <p:cNvSpPr txBox="1">
            <a:spLocks noChangeArrowheads="1"/>
          </p:cNvSpPr>
          <p:nvPr/>
        </p:nvSpPr>
        <p:spPr bwMode="auto">
          <a:xfrm>
            <a:off x="6096000" y="31242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3300"/>
                </a:solidFill>
              </a:rPr>
              <a:t>k</a:t>
            </a:r>
          </a:p>
        </p:txBody>
      </p:sp>
      <p:sp>
        <p:nvSpPr>
          <p:cNvPr id="29703" name="Rectangle 8"/>
          <p:cNvSpPr>
            <a:spLocks noChangeArrowheads="1"/>
          </p:cNvSpPr>
          <p:nvPr/>
        </p:nvSpPr>
        <p:spPr bwMode="auto">
          <a:xfrm>
            <a:off x="5562600" y="3048000"/>
            <a:ext cx="338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3300"/>
                </a:solidFill>
              </a:rPr>
              <a:t>k</a:t>
            </a:r>
          </a:p>
        </p:txBody>
      </p:sp>
      <p:sp>
        <p:nvSpPr>
          <p:cNvPr id="29704" name="Rectangle 9"/>
          <p:cNvSpPr>
            <a:spLocks noChangeArrowheads="1"/>
          </p:cNvSpPr>
          <p:nvPr/>
        </p:nvSpPr>
        <p:spPr bwMode="auto">
          <a:xfrm>
            <a:off x="5105400" y="3132138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3300"/>
                </a:solidFill>
              </a:rPr>
              <a:t>k</a:t>
            </a:r>
          </a:p>
        </p:txBody>
      </p:sp>
      <p:sp>
        <p:nvSpPr>
          <p:cNvPr id="29705" name="Text Box 10"/>
          <p:cNvSpPr txBox="1">
            <a:spLocks noChangeArrowheads="1"/>
          </p:cNvSpPr>
          <p:nvPr/>
        </p:nvSpPr>
        <p:spPr bwMode="auto">
          <a:xfrm>
            <a:off x="3352800" y="25146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h</a:t>
            </a:r>
          </a:p>
        </p:txBody>
      </p:sp>
      <p:sp>
        <p:nvSpPr>
          <p:cNvPr id="29706" name="Text Box 11"/>
          <p:cNvSpPr txBox="1">
            <a:spLocks noChangeArrowheads="1"/>
          </p:cNvSpPr>
          <p:nvPr/>
        </p:nvSpPr>
        <p:spPr bwMode="auto">
          <a:xfrm>
            <a:off x="3429000" y="31242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g</a:t>
            </a:r>
          </a:p>
        </p:txBody>
      </p:sp>
      <p:sp>
        <p:nvSpPr>
          <p:cNvPr id="29707" name="Text Box 12"/>
          <p:cNvSpPr txBox="1">
            <a:spLocks noChangeArrowheads="1"/>
          </p:cNvSpPr>
          <p:nvPr/>
        </p:nvSpPr>
        <p:spPr bwMode="auto">
          <a:xfrm>
            <a:off x="5562600" y="20574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j</a:t>
            </a:r>
          </a:p>
        </p:txBody>
      </p:sp>
      <p:sp>
        <p:nvSpPr>
          <p:cNvPr id="29708" name="Text Box 13"/>
          <p:cNvSpPr txBox="1">
            <a:spLocks noChangeArrowheads="1"/>
          </p:cNvSpPr>
          <p:nvPr/>
        </p:nvSpPr>
        <p:spPr bwMode="auto">
          <a:xfrm>
            <a:off x="1524000" y="31242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i</a:t>
            </a:r>
          </a:p>
        </p:txBody>
      </p:sp>
      <p:sp>
        <p:nvSpPr>
          <p:cNvPr id="29709" name="Text Box 14"/>
          <p:cNvSpPr txBox="1">
            <a:spLocks noChangeArrowheads="1"/>
          </p:cNvSpPr>
          <p:nvPr/>
        </p:nvSpPr>
        <p:spPr bwMode="auto">
          <a:xfrm>
            <a:off x="5715000" y="25908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f</a:t>
            </a:r>
          </a:p>
        </p:txBody>
      </p:sp>
      <p:sp>
        <p:nvSpPr>
          <p:cNvPr id="29710" name="Text Box 15"/>
          <p:cNvSpPr txBox="1">
            <a:spLocks noChangeArrowheads="1"/>
          </p:cNvSpPr>
          <p:nvPr/>
        </p:nvSpPr>
        <p:spPr bwMode="auto">
          <a:xfrm>
            <a:off x="7924800" y="38100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j</a:t>
            </a:r>
          </a:p>
        </p:txBody>
      </p:sp>
      <p:sp>
        <p:nvSpPr>
          <p:cNvPr id="29711" name="Text Box 16"/>
          <p:cNvSpPr txBox="1">
            <a:spLocks noChangeArrowheads="1"/>
          </p:cNvSpPr>
          <p:nvPr/>
        </p:nvSpPr>
        <p:spPr bwMode="auto">
          <a:xfrm>
            <a:off x="7924800" y="43434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h</a:t>
            </a:r>
          </a:p>
        </p:txBody>
      </p:sp>
      <p:sp>
        <p:nvSpPr>
          <p:cNvPr id="29712" name="Text Box 17"/>
          <p:cNvSpPr txBox="1">
            <a:spLocks noChangeArrowheads="1"/>
          </p:cNvSpPr>
          <p:nvPr/>
        </p:nvSpPr>
        <p:spPr bwMode="auto">
          <a:xfrm>
            <a:off x="7924800" y="48768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g</a:t>
            </a:r>
          </a:p>
        </p:txBody>
      </p:sp>
      <p:sp>
        <p:nvSpPr>
          <p:cNvPr id="29713" name="Text Box 18"/>
          <p:cNvSpPr txBox="1">
            <a:spLocks noChangeArrowheads="1"/>
          </p:cNvSpPr>
          <p:nvPr/>
        </p:nvSpPr>
        <p:spPr bwMode="auto">
          <a:xfrm>
            <a:off x="7391400" y="3810000"/>
            <a:ext cx="9144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sz="1600" b="1"/>
              <a:t>دفاتر</a:t>
            </a:r>
          </a:p>
          <a:p>
            <a:pPr>
              <a:spcBef>
                <a:spcPct val="50000"/>
              </a:spcBef>
            </a:pPr>
            <a:endParaRPr lang="en-US" b="1">
              <a:solidFill>
                <a:srgbClr val="FF3300"/>
              </a:solidFill>
            </a:endParaRPr>
          </a:p>
        </p:txBody>
      </p:sp>
      <p:sp>
        <p:nvSpPr>
          <p:cNvPr id="29714" name="Text Box 19"/>
          <p:cNvSpPr txBox="1">
            <a:spLocks noChangeArrowheads="1"/>
          </p:cNvSpPr>
          <p:nvPr/>
        </p:nvSpPr>
        <p:spPr bwMode="auto">
          <a:xfrm>
            <a:off x="6766923" y="4425950"/>
            <a:ext cx="117057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fa-IR" sz="1600" b="1" dirty="0"/>
              <a:t>تالار </a:t>
            </a:r>
            <a:r>
              <a:rPr lang="fa-IR" sz="1600" b="1" dirty="0" smtClean="0"/>
              <a:t>گردهمايي</a:t>
            </a:r>
            <a:endParaRPr lang="fa-IR" sz="1600" b="1" dirty="0"/>
          </a:p>
          <a:p>
            <a:pPr algn="r" rtl="1"/>
            <a:endParaRPr lang="en-US" b="1" dirty="0"/>
          </a:p>
        </p:txBody>
      </p:sp>
      <p:sp>
        <p:nvSpPr>
          <p:cNvPr id="29715" name="Text Box 20"/>
          <p:cNvSpPr txBox="1">
            <a:spLocks noChangeArrowheads="1"/>
          </p:cNvSpPr>
          <p:nvPr/>
        </p:nvSpPr>
        <p:spPr bwMode="auto">
          <a:xfrm>
            <a:off x="6305446" y="4959350"/>
            <a:ext cx="16193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fa-IR" sz="1600" b="1" dirty="0" smtClean="0"/>
              <a:t>هشتي </a:t>
            </a:r>
            <a:r>
              <a:rPr lang="fa-IR" sz="1600" b="1" dirty="0"/>
              <a:t>تالار </a:t>
            </a:r>
            <a:r>
              <a:rPr lang="fa-IR" sz="1600" b="1" dirty="0" smtClean="0"/>
              <a:t>گردهمايي</a:t>
            </a:r>
            <a:endParaRPr lang="en-US" sz="1600" b="1" dirty="0"/>
          </a:p>
        </p:txBody>
      </p:sp>
      <p:sp>
        <p:nvSpPr>
          <p:cNvPr id="29716" name="Text Box 31"/>
          <p:cNvSpPr txBox="1">
            <a:spLocks noChangeArrowheads="1"/>
          </p:cNvSpPr>
          <p:nvPr/>
        </p:nvSpPr>
        <p:spPr bwMode="auto">
          <a:xfrm>
            <a:off x="6705600" y="5416550"/>
            <a:ext cx="1130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fa-IR" sz="1600" b="1" dirty="0"/>
              <a:t>اتاق گل و </a:t>
            </a:r>
            <a:r>
              <a:rPr lang="fa-IR" sz="1600" b="1" dirty="0" smtClean="0"/>
              <a:t>گياه</a:t>
            </a:r>
            <a:endParaRPr lang="en-US" sz="1600" b="1" dirty="0"/>
          </a:p>
        </p:txBody>
      </p:sp>
      <p:sp>
        <p:nvSpPr>
          <p:cNvPr id="29717" name="Text Box 32"/>
          <p:cNvSpPr txBox="1">
            <a:spLocks noChangeArrowheads="1"/>
          </p:cNvSpPr>
          <p:nvPr/>
        </p:nvSpPr>
        <p:spPr bwMode="auto">
          <a:xfrm>
            <a:off x="8001000" y="54102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i</a:t>
            </a:r>
          </a:p>
        </p:txBody>
      </p:sp>
      <p:sp>
        <p:nvSpPr>
          <p:cNvPr id="29718" name="Text Box 33"/>
          <p:cNvSpPr txBox="1">
            <a:spLocks noChangeArrowheads="1"/>
          </p:cNvSpPr>
          <p:nvPr/>
        </p:nvSpPr>
        <p:spPr bwMode="auto">
          <a:xfrm>
            <a:off x="4038600" y="5410200"/>
            <a:ext cx="106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b="1" dirty="0" smtClean="0"/>
              <a:t>شيب </a:t>
            </a:r>
            <a:r>
              <a:rPr lang="fa-IR" b="1" dirty="0"/>
              <a:t>راه</a:t>
            </a:r>
            <a:endParaRPr lang="en-US" b="1" dirty="0"/>
          </a:p>
        </p:txBody>
      </p:sp>
      <p:sp>
        <p:nvSpPr>
          <p:cNvPr id="29719" name="Text Box 34"/>
          <p:cNvSpPr txBox="1">
            <a:spLocks noChangeArrowheads="1"/>
          </p:cNvSpPr>
          <p:nvPr/>
        </p:nvSpPr>
        <p:spPr bwMode="auto">
          <a:xfrm>
            <a:off x="4953000" y="54102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f</a:t>
            </a:r>
          </a:p>
        </p:txBody>
      </p:sp>
      <p:sp>
        <p:nvSpPr>
          <p:cNvPr id="29720" name="Text Box 36"/>
          <p:cNvSpPr txBox="1">
            <a:spLocks noChangeArrowheads="1"/>
          </p:cNvSpPr>
          <p:nvPr/>
        </p:nvSpPr>
        <p:spPr bwMode="auto">
          <a:xfrm>
            <a:off x="4953000" y="49530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3300"/>
                </a:solidFill>
              </a:rPr>
              <a:t>k</a:t>
            </a:r>
          </a:p>
        </p:txBody>
      </p:sp>
      <p:sp>
        <p:nvSpPr>
          <p:cNvPr id="29721" name="Text Box 38"/>
          <p:cNvSpPr txBox="1">
            <a:spLocks noChangeArrowheads="1"/>
          </p:cNvSpPr>
          <p:nvPr/>
        </p:nvSpPr>
        <p:spPr bwMode="auto">
          <a:xfrm>
            <a:off x="3429000" y="49530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b="1" dirty="0" smtClean="0"/>
              <a:t>گالري هاي دائمي</a:t>
            </a:r>
            <a:endParaRPr lang="en-US" b="1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9700" grpId="0" animBg="1"/>
      <p:bldP spid="29701" grpId="0"/>
      <p:bldP spid="29702" grpId="0"/>
      <p:bldP spid="29703" grpId="0"/>
      <p:bldP spid="29704" grpId="0"/>
      <p:bldP spid="29705" grpId="0"/>
      <p:bldP spid="29706" grpId="0"/>
      <p:bldP spid="29707" grpId="0"/>
      <p:bldP spid="29708" grpId="0"/>
      <p:bldP spid="29709" grpId="0"/>
      <p:bldP spid="29710" grpId="0"/>
      <p:bldP spid="29711" grpId="0"/>
      <p:bldP spid="29712" grpId="0"/>
      <p:bldP spid="29713" grpId="0"/>
      <p:bldP spid="29714" grpId="0"/>
      <p:bldP spid="29715" grpId="0"/>
      <p:bldP spid="29716" grpId="0"/>
      <p:bldP spid="29717" grpId="0"/>
      <p:bldP spid="29718" grpId="0"/>
      <p:bldP spid="29719" grpId="0"/>
      <p:bldP spid="29720" grpId="0"/>
      <p:bldP spid="297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D20327-4EA5-4612-81DA-5814B7FEBC62}" type="slidenum">
              <a:rPr lang="en-US"/>
              <a:pPr>
                <a:defRPr/>
              </a:pPr>
              <a:t>29</a:t>
            </a:fld>
            <a:endParaRPr lang="en-US"/>
          </a:p>
        </p:txBody>
      </p:sp>
      <p:pic>
        <p:nvPicPr>
          <p:cNvPr id="30723" name="Picture 4" descr="scan00725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85800" y="1752600"/>
            <a:ext cx="7848600" cy="4411663"/>
          </a:xfrm>
          <a:noFill/>
        </p:spPr>
      </p:pic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838200" y="4953000"/>
            <a:ext cx="1676400" cy="1524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6553200" y="922338"/>
            <a:ext cx="12969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b="1"/>
              <a:t>نقشه طبقه دوم</a:t>
            </a:r>
          </a:p>
          <a:p>
            <a:endParaRPr lang="en-US" b="1"/>
          </a:p>
        </p:txBody>
      </p:sp>
      <p:sp>
        <p:nvSpPr>
          <p:cNvPr id="30726" name="Text Box 7"/>
          <p:cNvSpPr txBox="1">
            <a:spLocks noChangeArrowheads="1"/>
          </p:cNvSpPr>
          <p:nvPr/>
        </p:nvSpPr>
        <p:spPr bwMode="auto">
          <a:xfrm>
            <a:off x="2438400" y="37338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3300"/>
                </a:solidFill>
              </a:rPr>
              <a:t>m</a:t>
            </a:r>
          </a:p>
        </p:txBody>
      </p:sp>
      <p:sp>
        <p:nvSpPr>
          <p:cNvPr id="30727" name="Text Box 9"/>
          <p:cNvSpPr txBox="1">
            <a:spLocks noChangeArrowheads="1"/>
          </p:cNvSpPr>
          <p:nvPr/>
        </p:nvSpPr>
        <p:spPr bwMode="auto">
          <a:xfrm>
            <a:off x="2514600" y="30480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3300"/>
                </a:solidFill>
              </a:rPr>
              <a:t>m</a:t>
            </a:r>
          </a:p>
        </p:txBody>
      </p:sp>
      <p:sp>
        <p:nvSpPr>
          <p:cNvPr id="30728" name="Text Box 10"/>
          <p:cNvSpPr txBox="1">
            <a:spLocks noChangeArrowheads="1"/>
          </p:cNvSpPr>
          <p:nvPr/>
        </p:nvSpPr>
        <p:spPr bwMode="auto">
          <a:xfrm>
            <a:off x="5562600" y="22860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3300"/>
                </a:solidFill>
              </a:rPr>
              <a:t>m</a:t>
            </a:r>
          </a:p>
        </p:txBody>
      </p:sp>
      <p:sp>
        <p:nvSpPr>
          <p:cNvPr id="30729" name="Text Box 12"/>
          <p:cNvSpPr txBox="1">
            <a:spLocks noChangeArrowheads="1"/>
          </p:cNvSpPr>
          <p:nvPr/>
        </p:nvSpPr>
        <p:spPr bwMode="auto">
          <a:xfrm>
            <a:off x="1447800" y="33528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3300"/>
                </a:solidFill>
              </a:rPr>
              <a:t>o</a:t>
            </a:r>
          </a:p>
        </p:txBody>
      </p:sp>
      <p:sp>
        <p:nvSpPr>
          <p:cNvPr id="30730" name="Text Box 13"/>
          <p:cNvSpPr txBox="1">
            <a:spLocks noChangeArrowheads="1"/>
          </p:cNvSpPr>
          <p:nvPr/>
        </p:nvSpPr>
        <p:spPr bwMode="auto">
          <a:xfrm>
            <a:off x="1676400" y="36576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3300"/>
                </a:solidFill>
              </a:rPr>
              <a:t>p</a:t>
            </a:r>
          </a:p>
        </p:txBody>
      </p:sp>
      <p:sp>
        <p:nvSpPr>
          <p:cNvPr id="30731" name="Rectangle 14"/>
          <p:cNvSpPr>
            <a:spLocks noChangeArrowheads="1"/>
          </p:cNvSpPr>
          <p:nvPr/>
        </p:nvSpPr>
        <p:spPr bwMode="auto">
          <a:xfrm>
            <a:off x="5638800" y="3200400"/>
            <a:ext cx="338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3300"/>
                </a:solidFill>
              </a:rPr>
              <a:t>k</a:t>
            </a:r>
          </a:p>
        </p:txBody>
      </p:sp>
      <p:sp>
        <p:nvSpPr>
          <p:cNvPr id="30732" name="Text Box 15"/>
          <p:cNvSpPr txBox="1">
            <a:spLocks noChangeArrowheads="1"/>
          </p:cNvSpPr>
          <p:nvPr/>
        </p:nvSpPr>
        <p:spPr bwMode="auto">
          <a:xfrm>
            <a:off x="4495800" y="22860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3300"/>
                </a:solidFill>
              </a:rPr>
              <a:t>n</a:t>
            </a:r>
          </a:p>
        </p:txBody>
      </p:sp>
      <p:sp>
        <p:nvSpPr>
          <p:cNvPr id="30733" name="Text Box 16"/>
          <p:cNvSpPr txBox="1">
            <a:spLocks noChangeArrowheads="1"/>
          </p:cNvSpPr>
          <p:nvPr/>
        </p:nvSpPr>
        <p:spPr bwMode="auto">
          <a:xfrm>
            <a:off x="7696200" y="44196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3300"/>
                </a:solidFill>
              </a:rPr>
              <a:t>m</a:t>
            </a:r>
          </a:p>
        </p:txBody>
      </p:sp>
      <p:sp>
        <p:nvSpPr>
          <p:cNvPr id="30734" name="Rectangle 17"/>
          <p:cNvSpPr>
            <a:spLocks noChangeArrowheads="1"/>
          </p:cNvSpPr>
          <p:nvPr/>
        </p:nvSpPr>
        <p:spPr bwMode="auto">
          <a:xfrm>
            <a:off x="7772400" y="4724400"/>
            <a:ext cx="338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3300"/>
                </a:solidFill>
              </a:rPr>
              <a:t>k</a:t>
            </a:r>
          </a:p>
        </p:txBody>
      </p:sp>
      <p:sp>
        <p:nvSpPr>
          <p:cNvPr id="30735" name="Text Box 18"/>
          <p:cNvSpPr txBox="1">
            <a:spLocks noChangeArrowheads="1"/>
          </p:cNvSpPr>
          <p:nvPr/>
        </p:nvSpPr>
        <p:spPr bwMode="auto">
          <a:xfrm>
            <a:off x="7772400" y="51054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3300"/>
                </a:solidFill>
              </a:rPr>
              <a:t>n</a:t>
            </a:r>
          </a:p>
        </p:txBody>
      </p:sp>
      <p:sp>
        <p:nvSpPr>
          <p:cNvPr id="30736" name="Text Box 19"/>
          <p:cNvSpPr txBox="1">
            <a:spLocks noChangeArrowheads="1"/>
          </p:cNvSpPr>
          <p:nvPr/>
        </p:nvSpPr>
        <p:spPr bwMode="auto">
          <a:xfrm>
            <a:off x="7772400" y="54102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3300"/>
                </a:solidFill>
              </a:rPr>
              <a:t>p</a:t>
            </a:r>
          </a:p>
        </p:txBody>
      </p:sp>
      <p:sp>
        <p:nvSpPr>
          <p:cNvPr id="30737" name="Text Box 20"/>
          <p:cNvSpPr txBox="1">
            <a:spLocks noChangeArrowheads="1"/>
          </p:cNvSpPr>
          <p:nvPr/>
        </p:nvSpPr>
        <p:spPr bwMode="auto">
          <a:xfrm>
            <a:off x="7772400" y="57912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3300"/>
                </a:solidFill>
              </a:rPr>
              <a:t>o</a:t>
            </a:r>
          </a:p>
        </p:txBody>
      </p:sp>
      <p:sp>
        <p:nvSpPr>
          <p:cNvPr id="30738" name="Text Box 21"/>
          <p:cNvSpPr txBox="1">
            <a:spLocks noChangeArrowheads="1"/>
          </p:cNvSpPr>
          <p:nvPr/>
        </p:nvSpPr>
        <p:spPr bwMode="auto">
          <a:xfrm>
            <a:off x="6172200" y="47244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b="1" dirty="0" smtClean="0"/>
              <a:t>گالري هاي دائمي</a:t>
            </a:r>
            <a:endParaRPr lang="en-US" b="1" dirty="0"/>
          </a:p>
        </p:txBody>
      </p:sp>
      <p:sp>
        <p:nvSpPr>
          <p:cNvPr id="30739" name="Text Box 22"/>
          <p:cNvSpPr txBox="1">
            <a:spLocks noChangeArrowheads="1"/>
          </p:cNvSpPr>
          <p:nvPr/>
        </p:nvSpPr>
        <p:spPr bwMode="auto">
          <a:xfrm>
            <a:off x="6172200" y="44958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b="1" dirty="0" smtClean="0"/>
              <a:t>گالري هاي </a:t>
            </a:r>
            <a:r>
              <a:rPr lang="fa-IR" b="1" dirty="0"/>
              <a:t>موقت</a:t>
            </a:r>
            <a:endParaRPr lang="en-US" b="1" dirty="0"/>
          </a:p>
        </p:txBody>
      </p:sp>
      <p:sp>
        <p:nvSpPr>
          <p:cNvPr id="30740" name="Text Box 23"/>
          <p:cNvSpPr txBox="1">
            <a:spLocks noChangeArrowheads="1"/>
          </p:cNvSpPr>
          <p:nvPr/>
        </p:nvSpPr>
        <p:spPr bwMode="auto">
          <a:xfrm>
            <a:off x="6705600" y="5105400"/>
            <a:ext cx="19050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sz="1600" b="1"/>
              <a:t>کار با کاغذ</a:t>
            </a:r>
          </a:p>
          <a:p>
            <a:pPr>
              <a:spcBef>
                <a:spcPct val="50000"/>
              </a:spcBef>
            </a:pPr>
            <a:endParaRPr lang="en-US" b="1"/>
          </a:p>
        </p:txBody>
      </p:sp>
      <p:sp>
        <p:nvSpPr>
          <p:cNvPr id="30741" name="Text Box 24"/>
          <p:cNvSpPr txBox="1">
            <a:spLocks noChangeArrowheads="1"/>
          </p:cNvSpPr>
          <p:nvPr/>
        </p:nvSpPr>
        <p:spPr bwMode="auto">
          <a:xfrm>
            <a:off x="5867400" y="5791200"/>
            <a:ext cx="19050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fa-IR" sz="1600" b="1"/>
              <a:t>اتاق استراحت</a:t>
            </a:r>
          </a:p>
          <a:p>
            <a:pPr algn="r">
              <a:spcBef>
                <a:spcPct val="50000"/>
              </a:spcBef>
            </a:pPr>
            <a:endParaRPr lang="en-US" b="1"/>
          </a:p>
        </p:txBody>
      </p:sp>
      <p:sp>
        <p:nvSpPr>
          <p:cNvPr id="30742" name="Text Box 25"/>
          <p:cNvSpPr txBox="1">
            <a:spLocks noChangeArrowheads="1"/>
          </p:cNvSpPr>
          <p:nvPr/>
        </p:nvSpPr>
        <p:spPr bwMode="auto">
          <a:xfrm>
            <a:off x="6096000" y="5410200"/>
            <a:ext cx="190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sz="1600" b="1" dirty="0"/>
              <a:t>اتاق </a:t>
            </a:r>
            <a:r>
              <a:rPr lang="fa-IR" sz="1600" b="1" dirty="0" smtClean="0"/>
              <a:t>بازي </a:t>
            </a:r>
            <a:r>
              <a:rPr lang="fa-IR" sz="1600" b="1" dirty="0"/>
              <a:t>و </a:t>
            </a:r>
            <a:r>
              <a:rPr lang="fa-IR" sz="1600" b="1" dirty="0" smtClean="0"/>
              <a:t>سرگرمي</a:t>
            </a:r>
            <a:endParaRPr lang="en-US" sz="1600" b="1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30724" grpId="0" animBg="1"/>
      <p:bldP spid="30725" grpId="0"/>
      <p:bldP spid="30726" grpId="0"/>
      <p:bldP spid="30727" grpId="0"/>
      <p:bldP spid="30728" grpId="0"/>
      <p:bldP spid="30729" grpId="0"/>
      <p:bldP spid="30730" grpId="0"/>
      <p:bldP spid="30731" grpId="0"/>
      <p:bldP spid="30732" grpId="0"/>
      <p:bldP spid="30733" grpId="0"/>
      <p:bldP spid="30734" grpId="0"/>
      <p:bldP spid="30735" grpId="0"/>
      <p:bldP spid="30736" grpId="0"/>
      <p:bldP spid="30737" grpId="0"/>
      <p:bldP spid="30738" grpId="0"/>
      <p:bldP spid="30739" grpId="0"/>
      <p:bldP spid="30740" grpId="0"/>
      <p:bldP spid="30741" grpId="0"/>
      <p:bldP spid="307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B81905-B7FC-4DF1-AC22-C8E99F728B5A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685800" y="227647"/>
            <a:ext cx="8229600" cy="6401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fa-IR" sz="2000" dirty="0">
                <a:cs typeface="B Bardiya" pitchFamily="2" charset="-78"/>
              </a:rPr>
              <a:t>متولد 1947 م در شهر واشنگتن </a:t>
            </a:r>
            <a:r>
              <a:rPr lang="fa-IR" sz="2000" dirty="0" smtClean="0">
                <a:cs typeface="B Bardiya" pitchFamily="2" charset="-78"/>
              </a:rPr>
              <a:t>ايالات </a:t>
            </a:r>
            <a:r>
              <a:rPr lang="fa-IR" sz="2000" dirty="0">
                <a:cs typeface="B Bardiya" pitchFamily="2" charset="-78"/>
              </a:rPr>
              <a:t>متحده </a:t>
            </a:r>
            <a:r>
              <a:rPr lang="fa-IR" sz="2000" dirty="0" smtClean="0">
                <a:cs typeface="B Bardiya" pitchFamily="2" charset="-78"/>
              </a:rPr>
              <a:t>امريکا مي </a:t>
            </a:r>
            <a:r>
              <a:rPr lang="fa-IR" sz="2000" dirty="0">
                <a:cs typeface="B Bardiya" pitchFamily="2" charset="-78"/>
              </a:rPr>
              <a:t>باشد</a:t>
            </a:r>
          </a:p>
          <a:p>
            <a:pPr algn="r" rtl="1"/>
            <a:r>
              <a:rPr lang="fa-IR" sz="2000" dirty="0" smtClean="0">
                <a:cs typeface="B Bardiya" pitchFamily="2" charset="-78"/>
              </a:rPr>
              <a:t>ايشان </a:t>
            </a:r>
            <a:r>
              <a:rPr lang="fa-IR" sz="2000" dirty="0">
                <a:cs typeface="B Bardiya" pitchFamily="2" charset="-78"/>
              </a:rPr>
              <a:t>در سال 1968 از دانشگاه واشنگتن فارغ </a:t>
            </a:r>
            <a:r>
              <a:rPr lang="fa-IR" sz="2000" dirty="0" smtClean="0">
                <a:cs typeface="B Bardiya" pitchFamily="2" charset="-78"/>
              </a:rPr>
              <a:t>التحصيل </a:t>
            </a:r>
            <a:r>
              <a:rPr lang="fa-IR" sz="2000" dirty="0">
                <a:cs typeface="B Bardiya" pitchFamily="2" charset="-78"/>
              </a:rPr>
              <a:t>شد.</a:t>
            </a:r>
          </a:p>
          <a:p>
            <a:pPr algn="r" rtl="1"/>
            <a:r>
              <a:rPr lang="fa-IR" sz="2000" dirty="0" smtClean="0">
                <a:cs typeface="B Bardiya" pitchFamily="2" charset="-78"/>
              </a:rPr>
              <a:t>استيون </a:t>
            </a:r>
            <a:r>
              <a:rPr lang="fa-IR" sz="2000" dirty="0">
                <a:cs typeface="B Bardiya" pitchFamily="2" charset="-78"/>
              </a:rPr>
              <a:t>هال </a:t>
            </a:r>
            <a:r>
              <a:rPr lang="fa-IR" sz="2000" dirty="0" smtClean="0">
                <a:cs typeface="B Bardiya" pitchFamily="2" charset="-78"/>
              </a:rPr>
              <a:t>تحصيلات </a:t>
            </a:r>
            <a:r>
              <a:rPr lang="fa-IR" sz="2000" dirty="0">
                <a:cs typeface="B Bardiya" pitchFamily="2" charset="-78"/>
              </a:rPr>
              <a:t>خود را در مقطع فوق </a:t>
            </a:r>
            <a:r>
              <a:rPr lang="fa-IR" sz="2000" dirty="0" smtClean="0">
                <a:cs typeface="B Bardiya" pitchFamily="2" charset="-78"/>
              </a:rPr>
              <a:t>ليسانس </a:t>
            </a:r>
            <a:r>
              <a:rPr lang="fa-IR" sz="2000" dirty="0">
                <a:cs typeface="B Bardiya" pitchFamily="2" charset="-78"/>
              </a:rPr>
              <a:t>در رم </a:t>
            </a:r>
            <a:r>
              <a:rPr lang="fa-IR" sz="2000" dirty="0" smtClean="0">
                <a:cs typeface="B Bardiya" pitchFamily="2" charset="-78"/>
              </a:rPr>
              <a:t>ايتاليا </a:t>
            </a:r>
            <a:r>
              <a:rPr lang="fa-IR" sz="2000" dirty="0">
                <a:cs typeface="B Bardiya" pitchFamily="2" charset="-78"/>
              </a:rPr>
              <a:t>کامل کرد(1970). </a:t>
            </a:r>
          </a:p>
          <a:p>
            <a:pPr algn="r" rtl="1"/>
            <a:r>
              <a:rPr lang="fa-IR" sz="2000" dirty="0">
                <a:cs typeface="B Bardiya" pitchFamily="2" charset="-78"/>
              </a:rPr>
              <a:t>ودر سال 1976عضو انجمن دانشکده </a:t>
            </a:r>
            <a:r>
              <a:rPr lang="fa-IR" sz="2000" dirty="0" smtClean="0">
                <a:cs typeface="B Bardiya" pitchFamily="2" charset="-78"/>
              </a:rPr>
              <a:t>معماري </a:t>
            </a:r>
            <a:r>
              <a:rPr lang="fa-IR" sz="2000" dirty="0">
                <a:cs typeface="B Bardiya" pitchFamily="2" charset="-78"/>
              </a:rPr>
              <a:t>لندن شد . </a:t>
            </a:r>
          </a:p>
          <a:p>
            <a:pPr algn="r" rtl="1"/>
            <a:r>
              <a:rPr lang="fa-IR" sz="2000" dirty="0">
                <a:cs typeface="B Bardiya" pitchFamily="2" charset="-78"/>
              </a:rPr>
              <a:t>سپس در همان سال به </a:t>
            </a:r>
            <a:r>
              <a:rPr lang="fa-IR" sz="2000" dirty="0" smtClean="0">
                <a:cs typeface="B Bardiya" pitchFamily="2" charset="-78"/>
              </a:rPr>
              <a:t>نيويورک </a:t>
            </a:r>
            <a:r>
              <a:rPr lang="fa-IR" sz="2000" dirty="0">
                <a:cs typeface="B Bardiya" pitchFamily="2" charset="-78"/>
              </a:rPr>
              <a:t>بازگشت و شغل مستقلش را </a:t>
            </a:r>
            <a:r>
              <a:rPr lang="fa-IR" sz="2000" dirty="0" smtClean="0">
                <a:cs typeface="B Bardiya" pitchFamily="2" charset="-78"/>
              </a:rPr>
              <a:t>تاسيس </a:t>
            </a:r>
            <a:r>
              <a:rPr lang="fa-IR" sz="2000" dirty="0">
                <a:cs typeface="B Bardiya" pitchFamily="2" charset="-78"/>
              </a:rPr>
              <a:t>کرد.</a:t>
            </a:r>
          </a:p>
          <a:p>
            <a:pPr algn="r" rtl="1"/>
            <a:r>
              <a:rPr lang="fa-IR" sz="2000" dirty="0">
                <a:cs typeface="B Bardiya" pitchFamily="2" charset="-78"/>
              </a:rPr>
              <a:t>در </a:t>
            </a:r>
            <a:r>
              <a:rPr lang="fa-IR" sz="2000" dirty="0" smtClean="0">
                <a:cs typeface="B Bardiya" pitchFamily="2" charset="-78"/>
              </a:rPr>
              <a:t>نيويورک شرکتي براي </a:t>
            </a:r>
            <a:r>
              <a:rPr lang="fa-IR" sz="2000" dirty="0">
                <a:cs typeface="B Bardiya" pitchFamily="2" charset="-78"/>
              </a:rPr>
              <a:t>خود </a:t>
            </a:r>
            <a:r>
              <a:rPr lang="fa-IR" sz="2000" dirty="0" smtClean="0">
                <a:cs typeface="B Bardiya" pitchFamily="2" charset="-78"/>
              </a:rPr>
              <a:t>تاسيس </a:t>
            </a:r>
            <a:r>
              <a:rPr lang="fa-IR" sz="2000" dirty="0">
                <a:cs typeface="B Bardiya" pitchFamily="2" charset="-78"/>
              </a:rPr>
              <a:t>کرد که به شکل حلوا </a:t>
            </a:r>
            <a:r>
              <a:rPr lang="fa-IR" sz="2000" dirty="0" smtClean="0">
                <a:cs typeface="B Bardiya" pitchFamily="2" charset="-78"/>
              </a:rPr>
              <a:t>ماهي مي </a:t>
            </a:r>
            <a:r>
              <a:rPr lang="fa-IR" sz="2000" dirty="0">
                <a:cs typeface="B Bardiya" pitchFamily="2" charset="-78"/>
              </a:rPr>
              <a:t>باشد .</a:t>
            </a:r>
            <a:br>
              <a:rPr lang="fa-IR" sz="2000" dirty="0">
                <a:cs typeface="B Bardiya" pitchFamily="2" charset="-78"/>
              </a:rPr>
            </a:br>
            <a:r>
              <a:rPr lang="fa-IR" sz="2000" dirty="0">
                <a:cs typeface="B Bardiya" pitchFamily="2" charset="-78"/>
              </a:rPr>
              <a:t>از آن هم به طور </a:t>
            </a:r>
            <a:r>
              <a:rPr lang="fa-IR" sz="2000" dirty="0" smtClean="0">
                <a:cs typeface="B Bardiya" pitchFamily="2" charset="-78"/>
              </a:rPr>
              <a:t>ملي </a:t>
            </a:r>
            <a:r>
              <a:rPr lang="fa-IR" sz="2000" dirty="0">
                <a:cs typeface="B Bardiya" pitchFamily="2" charset="-78"/>
              </a:rPr>
              <a:t>و هم </a:t>
            </a:r>
            <a:r>
              <a:rPr lang="fa-IR" sz="2000" dirty="0" smtClean="0">
                <a:cs typeface="B Bardiya" pitchFamily="2" charset="-78"/>
              </a:rPr>
              <a:t>براي </a:t>
            </a:r>
            <a:r>
              <a:rPr lang="fa-IR" sz="2000" dirty="0">
                <a:cs typeface="B Bardiya" pitchFamily="2" charset="-78"/>
              </a:rPr>
              <a:t>ماوراء </a:t>
            </a:r>
            <a:r>
              <a:rPr lang="fa-IR" sz="2000" dirty="0" smtClean="0">
                <a:cs typeface="B Bardiya" pitchFamily="2" charset="-78"/>
              </a:rPr>
              <a:t>درياها </a:t>
            </a:r>
            <a:r>
              <a:rPr lang="fa-IR" sz="2000" dirty="0">
                <a:cs typeface="B Bardiya" pitchFamily="2" charset="-78"/>
              </a:rPr>
              <a:t>استفاده </a:t>
            </a:r>
            <a:r>
              <a:rPr lang="fa-IR" sz="2000" dirty="0" smtClean="0">
                <a:cs typeface="B Bardiya" pitchFamily="2" charset="-78"/>
              </a:rPr>
              <a:t>مي </a:t>
            </a:r>
            <a:r>
              <a:rPr lang="fa-IR" sz="2000" dirty="0">
                <a:cs typeface="B Bardiya" pitchFamily="2" charset="-78"/>
              </a:rPr>
              <a:t>شد</a:t>
            </a:r>
          </a:p>
          <a:p>
            <a:pPr algn="r" rtl="1"/>
            <a:r>
              <a:rPr lang="fa-IR" sz="2000" dirty="0">
                <a:cs typeface="B Bardiya" pitchFamily="2" charset="-78"/>
              </a:rPr>
              <a:t> در </a:t>
            </a:r>
            <a:r>
              <a:rPr lang="fa-IR" sz="2000" dirty="0" smtClean="0">
                <a:cs typeface="B Bardiya" pitchFamily="2" charset="-78"/>
              </a:rPr>
              <a:t>اين </a:t>
            </a:r>
            <a:r>
              <a:rPr lang="fa-IR" sz="2000" dirty="0">
                <a:cs typeface="B Bardiya" pitchFamily="2" charset="-78"/>
              </a:rPr>
              <a:t>شرکت انواع </a:t>
            </a:r>
            <a:r>
              <a:rPr lang="fa-IR" sz="2000" dirty="0" smtClean="0">
                <a:cs typeface="B Bardiya" pitchFamily="2" charset="-78"/>
              </a:rPr>
              <a:t>کارهاي عمومي </a:t>
            </a:r>
            <a:r>
              <a:rPr lang="fa-IR" sz="2000" dirty="0">
                <a:cs typeface="B Bardiya" pitchFamily="2" charset="-78"/>
              </a:rPr>
              <a:t>و </a:t>
            </a:r>
            <a:r>
              <a:rPr lang="fa-IR" sz="2000" dirty="0" smtClean="0">
                <a:cs typeface="B Bardiya" pitchFamily="2" charset="-78"/>
              </a:rPr>
              <a:t>خصوصي </a:t>
            </a:r>
            <a:r>
              <a:rPr lang="fa-IR" sz="2000" dirty="0">
                <a:cs typeface="B Bardiya" pitchFamily="2" charset="-78"/>
              </a:rPr>
              <a:t>انجام گرفته </a:t>
            </a:r>
            <a:r>
              <a:rPr lang="fa-IR" sz="2000" dirty="0" smtClean="0">
                <a:cs typeface="B Bardiya" pitchFamily="2" charset="-78"/>
              </a:rPr>
              <a:t>مي </a:t>
            </a:r>
            <a:r>
              <a:rPr lang="fa-IR" sz="2000" dirty="0">
                <a:cs typeface="B Bardiya" pitchFamily="2" charset="-78"/>
              </a:rPr>
              <a:t>شد.</a:t>
            </a:r>
          </a:p>
          <a:p>
            <a:pPr algn="r" rtl="1"/>
            <a:r>
              <a:rPr lang="fa-IR" sz="2000" dirty="0" smtClean="0">
                <a:cs typeface="B Bardiya" pitchFamily="2" charset="-78"/>
              </a:rPr>
              <a:t>اين </a:t>
            </a:r>
            <a:r>
              <a:rPr lang="fa-IR" sz="2000" dirty="0">
                <a:cs typeface="B Bardiya" pitchFamily="2" charset="-78"/>
              </a:rPr>
              <a:t>شرکت از لحاظ </a:t>
            </a:r>
            <a:r>
              <a:rPr lang="fa-IR" sz="2000" dirty="0" smtClean="0">
                <a:cs typeface="B Bardiya" pitchFamily="2" charset="-78"/>
              </a:rPr>
              <a:t>بين المللي </a:t>
            </a:r>
            <a:r>
              <a:rPr lang="fa-IR" sz="2000" dirty="0">
                <a:cs typeface="B Bardiya" pitchFamily="2" charset="-78"/>
              </a:rPr>
              <a:t>با </a:t>
            </a:r>
            <a:r>
              <a:rPr lang="fa-IR" sz="2000" dirty="0" smtClean="0">
                <a:cs typeface="B Bardiya" pitchFamily="2" charset="-78"/>
              </a:rPr>
              <a:t>جوايز متعددي </a:t>
            </a:r>
            <a:r>
              <a:rPr lang="fa-IR" sz="2000" dirty="0">
                <a:cs typeface="B Bardiya" pitchFamily="2" charset="-78"/>
              </a:rPr>
              <a:t>شناخته شده بود.</a:t>
            </a:r>
          </a:p>
          <a:p>
            <a:pPr algn="r" rtl="1"/>
            <a:r>
              <a:rPr lang="fa-IR" sz="2000" dirty="0" smtClean="0">
                <a:cs typeface="B Bardiya" pitchFamily="2" charset="-78"/>
              </a:rPr>
              <a:t>دراين </a:t>
            </a:r>
            <a:r>
              <a:rPr lang="fa-IR" sz="2000" dirty="0">
                <a:cs typeface="B Bardiya" pitchFamily="2" charset="-78"/>
              </a:rPr>
              <a:t>جا </a:t>
            </a:r>
            <a:r>
              <a:rPr lang="fa-IR" sz="2000" dirty="0" smtClean="0">
                <a:cs typeface="B Bardiya" pitchFamily="2" charset="-78"/>
              </a:rPr>
              <a:t>نمايشگاه </a:t>
            </a:r>
            <a:r>
              <a:rPr lang="fa-IR" sz="2000" dirty="0">
                <a:cs typeface="B Bardiya" pitchFamily="2" charset="-78"/>
              </a:rPr>
              <a:t>ها و موزه ها وانواع </a:t>
            </a:r>
            <a:r>
              <a:rPr lang="fa-IR" sz="2000" dirty="0" smtClean="0">
                <a:cs typeface="B Bardiya" pitchFamily="2" charset="-78"/>
              </a:rPr>
              <a:t>زيادي </a:t>
            </a:r>
            <a:r>
              <a:rPr lang="fa-IR" sz="2000" dirty="0">
                <a:cs typeface="B Bardiya" pitchFamily="2" charset="-78"/>
              </a:rPr>
              <a:t>از پروژه </a:t>
            </a:r>
            <a:r>
              <a:rPr lang="fa-IR" sz="2000" dirty="0" smtClean="0">
                <a:cs typeface="B Bardiya" pitchFamily="2" charset="-78"/>
              </a:rPr>
              <a:t>هاي </a:t>
            </a:r>
            <a:r>
              <a:rPr lang="fa-IR" sz="2000" dirty="0">
                <a:cs typeface="B Bardiya" pitchFamily="2" charset="-78"/>
              </a:rPr>
              <a:t>مختلف </a:t>
            </a:r>
            <a:r>
              <a:rPr lang="fa-IR" sz="2000" dirty="0" smtClean="0">
                <a:cs typeface="B Bardiya" pitchFamily="2" charset="-78"/>
              </a:rPr>
              <a:t>طراحي </a:t>
            </a:r>
            <a:r>
              <a:rPr lang="fa-IR" sz="2000" dirty="0">
                <a:cs typeface="B Bardiya" pitchFamily="2" charset="-78"/>
              </a:rPr>
              <a:t>شد و</a:t>
            </a:r>
          </a:p>
          <a:p>
            <a:pPr algn="r" rtl="1"/>
            <a:r>
              <a:rPr lang="fa-IR" sz="2000" dirty="0">
                <a:cs typeface="B Bardiya" pitchFamily="2" charset="-78"/>
              </a:rPr>
              <a:t>بر </a:t>
            </a:r>
            <a:r>
              <a:rPr lang="fa-IR" sz="2000" dirty="0" smtClean="0">
                <a:cs typeface="B Bardiya" pitchFamily="2" charset="-78"/>
              </a:rPr>
              <a:t>کيفيت ومزيت </a:t>
            </a:r>
            <a:r>
              <a:rPr lang="fa-IR" sz="2000" dirty="0">
                <a:cs typeface="B Bardiya" pitchFamily="2" charset="-78"/>
              </a:rPr>
              <a:t>شرکت افزود.</a:t>
            </a:r>
          </a:p>
          <a:p>
            <a:pPr algn="r" rtl="1"/>
            <a:r>
              <a:rPr lang="fa-IR" sz="2000" dirty="0">
                <a:cs typeface="B Bardiya" pitchFamily="2" charset="-78"/>
              </a:rPr>
              <a:t>در </a:t>
            </a:r>
            <a:r>
              <a:rPr lang="fa-IR" sz="2000" dirty="0" smtClean="0">
                <a:cs typeface="B Bardiya" pitchFamily="2" charset="-78"/>
              </a:rPr>
              <a:t>فوريه </a:t>
            </a:r>
            <a:r>
              <a:rPr lang="fa-IR" sz="2000" dirty="0">
                <a:cs typeface="B Bardiya" pitchFamily="2" charset="-78"/>
              </a:rPr>
              <a:t>سال 1980 در تالار دانشکده </a:t>
            </a:r>
            <a:r>
              <a:rPr lang="fa-IR" sz="2000" dirty="0" smtClean="0">
                <a:cs typeface="B Bardiya" pitchFamily="2" charset="-78"/>
              </a:rPr>
              <a:t>ييل يک نمايشگاه معماري </a:t>
            </a:r>
            <a:r>
              <a:rPr lang="fa-IR" sz="2000" dirty="0">
                <a:cs typeface="B Bardiya" pitchFamily="2" charset="-78"/>
              </a:rPr>
              <a:t>بر پا کرد. و </a:t>
            </a:r>
            <a:r>
              <a:rPr lang="fa-IR" sz="2000" dirty="0" smtClean="0">
                <a:cs typeface="B Bardiya" pitchFamily="2" charset="-78"/>
              </a:rPr>
              <a:t>کارهاي </a:t>
            </a:r>
            <a:r>
              <a:rPr lang="fa-IR" sz="2000" dirty="0">
                <a:cs typeface="B Bardiya" pitchFamily="2" charset="-78"/>
              </a:rPr>
              <a:t>خود را به معرض </a:t>
            </a:r>
            <a:r>
              <a:rPr lang="fa-IR" sz="2000" dirty="0" smtClean="0">
                <a:cs typeface="B Bardiya" pitchFamily="2" charset="-78"/>
              </a:rPr>
              <a:t>ديد </a:t>
            </a:r>
            <a:r>
              <a:rPr lang="fa-IR" sz="2000" dirty="0">
                <a:cs typeface="B Bardiya" pitchFamily="2" charset="-78"/>
              </a:rPr>
              <a:t>عموم گذاشت.</a:t>
            </a:r>
            <a:br>
              <a:rPr lang="fa-IR" sz="2000" dirty="0">
                <a:cs typeface="B Bardiya" pitchFamily="2" charset="-78"/>
              </a:rPr>
            </a:br>
            <a:r>
              <a:rPr lang="fa-IR" sz="2000" dirty="0">
                <a:cs typeface="B Bardiya" pitchFamily="2" charset="-78"/>
              </a:rPr>
              <a:t> از سال 1981 تا 1989 در دانشکده </a:t>
            </a:r>
            <a:r>
              <a:rPr lang="fa-IR" sz="2000" dirty="0" smtClean="0">
                <a:cs typeface="B Bardiya" pitchFamily="2" charset="-78"/>
              </a:rPr>
              <a:t>هاي معماري </a:t>
            </a:r>
            <a:r>
              <a:rPr lang="fa-IR" sz="2000" dirty="0">
                <a:cs typeface="B Bardiya" pitchFamily="2" charset="-78"/>
              </a:rPr>
              <a:t>و </a:t>
            </a:r>
            <a:r>
              <a:rPr lang="fa-IR" sz="2000" dirty="0" smtClean="0">
                <a:cs typeface="B Bardiya" pitchFamily="2" charset="-78"/>
              </a:rPr>
              <a:t>شهرسازي </a:t>
            </a:r>
            <a:r>
              <a:rPr lang="fa-IR" sz="2000" dirty="0">
                <a:cs typeface="B Bardiya" pitchFamily="2" charset="-78"/>
              </a:rPr>
              <a:t>به عنوان </a:t>
            </a:r>
            <a:r>
              <a:rPr lang="fa-IR" sz="2000" dirty="0" smtClean="0">
                <a:cs typeface="B Bardiya" pitchFamily="2" charset="-78"/>
              </a:rPr>
              <a:t>استاديار </a:t>
            </a:r>
            <a:r>
              <a:rPr lang="fa-IR" sz="2000" dirty="0">
                <a:cs typeface="B Bardiya" pitchFamily="2" charset="-78"/>
              </a:rPr>
              <a:t>مشغول به کار بود .</a:t>
            </a:r>
            <a:br>
              <a:rPr lang="fa-IR" sz="2000" dirty="0">
                <a:cs typeface="B Bardiya" pitchFamily="2" charset="-78"/>
              </a:rPr>
            </a:br>
            <a:r>
              <a:rPr lang="fa-IR" sz="2000" dirty="0">
                <a:cs typeface="B Bardiya" pitchFamily="2" charset="-78"/>
              </a:rPr>
              <a:t> پس از </a:t>
            </a:r>
            <a:r>
              <a:rPr lang="fa-IR" sz="2000" dirty="0" smtClean="0">
                <a:cs typeface="B Bardiya" pitchFamily="2" charset="-78"/>
              </a:rPr>
              <a:t>يک سري </a:t>
            </a:r>
            <a:r>
              <a:rPr lang="fa-IR" sz="2000" dirty="0">
                <a:cs typeface="B Bardiya" pitchFamily="2" charset="-78"/>
              </a:rPr>
              <a:t>مطالعات </a:t>
            </a:r>
            <a:r>
              <a:rPr lang="fa-IR" sz="2000" dirty="0" smtClean="0">
                <a:cs typeface="B Bardiya" pitchFamily="2" charset="-78"/>
              </a:rPr>
              <a:t>شهري </a:t>
            </a:r>
            <a:r>
              <a:rPr lang="fa-IR" sz="2000" dirty="0">
                <a:cs typeface="B Bardiya" pitchFamily="2" charset="-78"/>
              </a:rPr>
              <a:t>به </a:t>
            </a:r>
            <a:r>
              <a:rPr lang="fa-IR" sz="2000" dirty="0" smtClean="0">
                <a:cs typeface="B Bardiya" pitchFamily="2" charset="-78"/>
              </a:rPr>
              <a:t>طراحي </a:t>
            </a:r>
            <a:r>
              <a:rPr lang="fa-IR" sz="2000" dirty="0">
                <a:cs typeface="B Bardiya" pitchFamily="2" charset="-78"/>
              </a:rPr>
              <a:t>کردن با </a:t>
            </a:r>
            <a:r>
              <a:rPr lang="fa-IR" sz="2000" dirty="0" smtClean="0">
                <a:cs typeface="B Bardiya" pitchFamily="2" charset="-78"/>
              </a:rPr>
              <a:t>مقياس </a:t>
            </a:r>
            <a:r>
              <a:rPr lang="fa-IR" sz="2000" dirty="0">
                <a:cs typeface="B Bardiya" pitchFamily="2" charset="-78"/>
              </a:rPr>
              <a:t>کوچک </a:t>
            </a:r>
            <a:r>
              <a:rPr lang="fa-IR" sz="2000" dirty="0" smtClean="0">
                <a:cs typeface="B Bardiya" pitchFamily="2" charset="-78"/>
              </a:rPr>
              <a:t>پي </a:t>
            </a:r>
            <a:r>
              <a:rPr lang="fa-IR" sz="2000" dirty="0">
                <a:cs typeface="B Bardiya" pitchFamily="2" charset="-78"/>
              </a:rPr>
              <a:t>برد و کار خود را در </a:t>
            </a:r>
            <a:r>
              <a:rPr lang="fa-IR" sz="2000" dirty="0" smtClean="0">
                <a:cs typeface="B Bardiya" pitchFamily="2" charset="-78"/>
              </a:rPr>
              <a:t>زمينه طراحي </a:t>
            </a:r>
            <a:r>
              <a:rPr lang="fa-IR" sz="2000" dirty="0">
                <a:cs typeface="B Bardiya" pitchFamily="2" charset="-78"/>
              </a:rPr>
              <a:t>با </a:t>
            </a:r>
            <a:r>
              <a:rPr lang="fa-IR" sz="2000" dirty="0" smtClean="0">
                <a:cs typeface="B Bardiya" pitchFamily="2" charset="-78"/>
              </a:rPr>
              <a:t>مقياس </a:t>
            </a:r>
            <a:r>
              <a:rPr lang="fa-IR" sz="2000" dirty="0">
                <a:cs typeface="B Bardiya" pitchFamily="2" charset="-78"/>
              </a:rPr>
              <a:t>کوچک آغاز کرد . 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Bardiya" pitchFamily="2" charset="-78"/>
              </a:rPr>
              <a:t>پيشتر </a:t>
            </a:r>
            <a:r>
              <a:rPr lang="fa-IR" sz="2000" dirty="0">
                <a:cs typeface="B Bardiya" pitchFamily="2" charset="-78"/>
              </a:rPr>
              <a:t>در </a:t>
            </a:r>
            <a:r>
              <a:rPr lang="fa-IR" sz="2000" dirty="0" smtClean="0">
                <a:cs typeface="B Bardiya" pitchFamily="2" charset="-78"/>
              </a:rPr>
              <a:t>زمينه </a:t>
            </a:r>
            <a:r>
              <a:rPr lang="fa-IR" sz="2000" dirty="0">
                <a:cs typeface="B Bardiya" pitchFamily="2" charset="-78"/>
              </a:rPr>
              <a:t>آپارتمان مشغول به </a:t>
            </a:r>
            <a:r>
              <a:rPr lang="fa-IR" sz="2000" dirty="0" smtClean="0">
                <a:cs typeface="B Bardiya" pitchFamily="2" charset="-78"/>
              </a:rPr>
              <a:t>طراحي </a:t>
            </a:r>
            <a:r>
              <a:rPr lang="fa-IR" sz="2000" dirty="0">
                <a:cs typeface="B Bardiya" pitchFamily="2" charset="-78"/>
              </a:rPr>
              <a:t>شده بود . بعد ها طرح زدن </a:t>
            </a:r>
            <a:r>
              <a:rPr lang="fa-IR" sz="2000" dirty="0" smtClean="0">
                <a:cs typeface="B Bardiya" pitchFamily="2" charset="-78"/>
              </a:rPr>
              <a:t>براي </a:t>
            </a:r>
            <a:r>
              <a:rPr lang="fa-IR" sz="2000" dirty="0">
                <a:cs typeface="B Bardiya" pitchFamily="2" charset="-78"/>
              </a:rPr>
              <a:t>پروژه </a:t>
            </a:r>
            <a:r>
              <a:rPr lang="fa-IR" sz="2000" dirty="0" smtClean="0">
                <a:cs typeface="B Bardiya" pitchFamily="2" charset="-78"/>
              </a:rPr>
              <a:t>هاي ديگر(موزه،نمايشگاه،دانشکده،پروژه هاي دولتي </a:t>
            </a:r>
            <a:r>
              <a:rPr lang="fa-IR" sz="2000" dirty="0">
                <a:cs typeface="B Bardiya" pitchFamily="2" charset="-78"/>
              </a:rPr>
              <a:t>و...) را </a:t>
            </a:r>
            <a:r>
              <a:rPr lang="fa-IR" sz="2000" dirty="0" smtClean="0">
                <a:cs typeface="B Bardiya" pitchFamily="2" charset="-78"/>
              </a:rPr>
              <a:t>نيز </a:t>
            </a:r>
            <a:r>
              <a:rPr lang="fa-IR" sz="2000" dirty="0">
                <a:cs typeface="B Bardiya" pitchFamily="2" charset="-78"/>
              </a:rPr>
              <a:t>آغاز کرد.که </a:t>
            </a:r>
            <a:r>
              <a:rPr lang="fa-IR" sz="2000" dirty="0" smtClean="0">
                <a:cs typeface="B Bardiya" pitchFamily="2" charset="-78"/>
              </a:rPr>
              <a:t>تحولي </a:t>
            </a:r>
            <a:r>
              <a:rPr lang="fa-IR" sz="2000" dirty="0">
                <a:cs typeface="B Bardiya" pitchFamily="2" charset="-78"/>
              </a:rPr>
              <a:t>در </a:t>
            </a:r>
            <a:r>
              <a:rPr lang="fa-IR" sz="2000" dirty="0" smtClean="0">
                <a:cs typeface="B Bardiya" pitchFamily="2" charset="-78"/>
              </a:rPr>
              <a:t>زندگي وي </a:t>
            </a:r>
            <a:r>
              <a:rPr lang="fa-IR" sz="2000" dirty="0">
                <a:cs typeface="B Bardiya" pitchFamily="2" charset="-78"/>
              </a:rPr>
              <a:t>محسوب </a:t>
            </a:r>
            <a:r>
              <a:rPr lang="fa-IR" sz="2000" dirty="0" smtClean="0">
                <a:cs typeface="B Bardiya" pitchFamily="2" charset="-78"/>
              </a:rPr>
              <a:t>ميشود </a:t>
            </a:r>
            <a:r>
              <a:rPr lang="fa-IR" sz="2000" dirty="0">
                <a:cs typeface="B Bardiya" pitchFamily="2" charset="-78"/>
              </a:rPr>
              <a:t/>
            </a:r>
            <a:br>
              <a:rPr lang="fa-IR" sz="2000" dirty="0">
                <a:cs typeface="B Bardiya" pitchFamily="2" charset="-78"/>
              </a:rPr>
            </a:br>
            <a:r>
              <a:rPr lang="fa-IR" sz="2000" dirty="0">
                <a:cs typeface="B Bardiya" pitchFamily="2" charset="-78"/>
              </a:rPr>
              <a:t> در 1986 </a:t>
            </a:r>
            <a:r>
              <a:rPr lang="fa-IR" sz="2000" dirty="0" smtClean="0">
                <a:cs typeface="B Bardiya" pitchFamily="2" charset="-78"/>
              </a:rPr>
              <a:t>جايزه اي براي </a:t>
            </a:r>
            <a:r>
              <a:rPr lang="fa-IR" sz="2000" dirty="0">
                <a:cs typeface="B Bardiya" pitchFamily="2" charset="-78"/>
              </a:rPr>
              <a:t>پروژه مجموعه سالن </a:t>
            </a:r>
            <a:r>
              <a:rPr lang="fa-IR" sz="2000" dirty="0" smtClean="0">
                <a:cs typeface="B Bardiya" pitchFamily="2" charset="-78"/>
              </a:rPr>
              <a:t>نمايش </a:t>
            </a:r>
            <a:r>
              <a:rPr lang="fa-IR" sz="2000" dirty="0">
                <a:cs typeface="B Bardiya" pitchFamily="2" charset="-78"/>
              </a:rPr>
              <a:t>در </a:t>
            </a:r>
            <a:r>
              <a:rPr lang="fa-IR" sz="2000" dirty="0" smtClean="0">
                <a:cs typeface="B Bardiya" pitchFamily="2" charset="-78"/>
              </a:rPr>
              <a:t>نيويورک دريافت </a:t>
            </a:r>
            <a:r>
              <a:rPr lang="fa-IR" sz="2000" dirty="0">
                <a:cs typeface="B Bardiya" pitchFamily="2" charset="-78"/>
              </a:rPr>
              <a:t>کرد. </a:t>
            </a: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533400" y="1295400"/>
            <a:ext cx="1828800" cy="228600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pic>
        <p:nvPicPr>
          <p:cNvPr id="5" name="Picture 4" descr="1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912813"/>
            <a:ext cx="2019300" cy="25320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533400" y="228600"/>
            <a:ext cx="24082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latin typeface="Comic Sans MS" pitchFamily="66" charset="0"/>
              </a:rPr>
              <a:t>Steven </a:t>
            </a:r>
            <a:r>
              <a:rPr lang="en-US" sz="3200" dirty="0" err="1">
                <a:latin typeface="Comic Sans MS" pitchFamily="66" charset="0"/>
              </a:rPr>
              <a:t>Holl</a:t>
            </a:r>
            <a:endParaRPr lang="en-US" sz="3200" dirty="0">
              <a:latin typeface="Comic Sans MS" pitchFamily="66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200" y="6065931"/>
            <a:ext cx="1530350" cy="76517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AD9C13-A1A6-4CB4-BDD3-D3FC4359768C}" type="slidenum">
              <a:rPr lang="en-US"/>
              <a:pPr>
                <a:defRPr/>
              </a:pPr>
              <a:t>30</a:t>
            </a:fld>
            <a:endParaRPr lang="en-US"/>
          </a:p>
        </p:txBody>
      </p:sp>
      <p:pic>
        <p:nvPicPr>
          <p:cNvPr id="31747" name="Picture 4" descr="scan00726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1524000"/>
            <a:ext cx="7772400" cy="4589463"/>
          </a:xfrm>
          <a:noFill/>
        </p:spPr>
      </p:pic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457200" y="4800600"/>
            <a:ext cx="1905000" cy="1219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49" name="Text Box 6"/>
          <p:cNvSpPr txBox="1">
            <a:spLocks noChangeArrowheads="1"/>
          </p:cNvSpPr>
          <p:nvPr/>
        </p:nvSpPr>
        <p:spPr bwMode="auto">
          <a:xfrm>
            <a:off x="6629400" y="998538"/>
            <a:ext cx="1358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b="1"/>
              <a:t>نقشه طبقه سوم</a:t>
            </a:r>
          </a:p>
          <a:p>
            <a:endParaRPr lang="en-US" b="1"/>
          </a:p>
        </p:txBody>
      </p:sp>
      <p:sp>
        <p:nvSpPr>
          <p:cNvPr id="31750" name="Rectangle 7"/>
          <p:cNvSpPr>
            <a:spLocks noChangeArrowheads="1"/>
          </p:cNvSpPr>
          <p:nvPr/>
        </p:nvSpPr>
        <p:spPr bwMode="auto">
          <a:xfrm>
            <a:off x="5486400" y="3124200"/>
            <a:ext cx="338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3300"/>
                </a:solidFill>
              </a:rPr>
              <a:t>k</a:t>
            </a:r>
          </a:p>
        </p:txBody>
      </p:sp>
      <p:sp>
        <p:nvSpPr>
          <p:cNvPr id="31751" name="Text Box 8"/>
          <p:cNvSpPr txBox="1">
            <a:spLocks noChangeArrowheads="1"/>
          </p:cNvSpPr>
          <p:nvPr/>
        </p:nvSpPr>
        <p:spPr bwMode="auto">
          <a:xfrm>
            <a:off x="2895600" y="27432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3300"/>
                </a:solidFill>
              </a:rPr>
              <a:t>m</a:t>
            </a:r>
          </a:p>
        </p:txBody>
      </p:sp>
      <p:sp>
        <p:nvSpPr>
          <p:cNvPr id="31752" name="Text Box 9"/>
          <p:cNvSpPr txBox="1">
            <a:spLocks noChangeArrowheads="1"/>
          </p:cNvSpPr>
          <p:nvPr/>
        </p:nvSpPr>
        <p:spPr bwMode="auto">
          <a:xfrm>
            <a:off x="6096000" y="20574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3300"/>
                </a:solidFill>
              </a:rPr>
              <a:t>s</a:t>
            </a:r>
          </a:p>
        </p:txBody>
      </p:sp>
      <p:sp>
        <p:nvSpPr>
          <p:cNvPr id="31753" name="Rectangle 10"/>
          <p:cNvSpPr>
            <a:spLocks noChangeArrowheads="1"/>
          </p:cNvSpPr>
          <p:nvPr/>
        </p:nvSpPr>
        <p:spPr bwMode="auto">
          <a:xfrm>
            <a:off x="7696200" y="4191000"/>
            <a:ext cx="338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3300"/>
                </a:solidFill>
              </a:rPr>
              <a:t>k</a:t>
            </a:r>
          </a:p>
        </p:txBody>
      </p:sp>
      <p:sp>
        <p:nvSpPr>
          <p:cNvPr id="31754" name="Text Box 11"/>
          <p:cNvSpPr txBox="1">
            <a:spLocks noChangeArrowheads="1"/>
          </p:cNvSpPr>
          <p:nvPr/>
        </p:nvSpPr>
        <p:spPr bwMode="auto">
          <a:xfrm>
            <a:off x="7696200" y="46482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3300"/>
                </a:solidFill>
              </a:rPr>
              <a:t>m</a:t>
            </a:r>
          </a:p>
        </p:txBody>
      </p:sp>
      <p:sp>
        <p:nvSpPr>
          <p:cNvPr id="31755" name="Text Box 12"/>
          <p:cNvSpPr txBox="1">
            <a:spLocks noChangeArrowheads="1"/>
          </p:cNvSpPr>
          <p:nvPr/>
        </p:nvSpPr>
        <p:spPr bwMode="auto">
          <a:xfrm>
            <a:off x="7696200" y="5029200"/>
            <a:ext cx="53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3300"/>
                </a:solidFill>
              </a:rPr>
              <a:t>s</a:t>
            </a:r>
          </a:p>
        </p:txBody>
      </p:sp>
      <p:sp>
        <p:nvSpPr>
          <p:cNvPr id="31756" name="Text Box 13"/>
          <p:cNvSpPr txBox="1">
            <a:spLocks noChangeArrowheads="1"/>
          </p:cNvSpPr>
          <p:nvPr/>
        </p:nvSpPr>
        <p:spPr bwMode="auto">
          <a:xfrm>
            <a:off x="6096000" y="41910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b="1" dirty="0" smtClean="0"/>
              <a:t>گالري هاي دائمي</a:t>
            </a:r>
            <a:endParaRPr lang="en-US" b="1" dirty="0"/>
          </a:p>
        </p:txBody>
      </p:sp>
      <p:sp>
        <p:nvSpPr>
          <p:cNvPr id="31757" name="Text Box 14"/>
          <p:cNvSpPr txBox="1">
            <a:spLocks noChangeArrowheads="1"/>
          </p:cNvSpPr>
          <p:nvPr/>
        </p:nvSpPr>
        <p:spPr bwMode="auto">
          <a:xfrm>
            <a:off x="6096000" y="45720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b="1" dirty="0" smtClean="0"/>
              <a:t>گالري هاي </a:t>
            </a:r>
            <a:r>
              <a:rPr lang="fa-IR" b="1" dirty="0"/>
              <a:t>موقت</a:t>
            </a:r>
            <a:endParaRPr lang="en-US" b="1" dirty="0"/>
          </a:p>
        </p:txBody>
      </p:sp>
      <p:sp>
        <p:nvSpPr>
          <p:cNvPr id="31758" name="Text Box 15"/>
          <p:cNvSpPr txBox="1">
            <a:spLocks noChangeArrowheads="1"/>
          </p:cNvSpPr>
          <p:nvPr/>
        </p:nvSpPr>
        <p:spPr bwMode="auto">
          <a:xfrm>
            <a:off x="6324600" y="50292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b="1"/>
              <a:t>کارگاه کودکان</a:t>
            </a:r>
            <a:endParaRPr lang="en-US" b="1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31748" grpId="0" animBg="1"/>
      <p:bldP spid="31749" grpId="0"/>
      <p:bldP spid="31750" grpId="0"/>
      <p:bldP spid="31751" grpId="0"/>
      <p:bldP spid="31752" grpId="0"/>
      <p:bldP spid="31753" grpId="0"/>
      <p:bldP spid="31754" grpId="0"/>
      <p:bldP spid="31755" grpId="0"/>
      <p:bldP spid="31756" grpId="0"/>
      <p:bldP spid="31757" grpId="0"/>
      <p:bldP spid="3175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26CFC3-CC2D-4EDD-9D71-01BDC1FC8F27}" type="slidenum">
              <a:rPr lang="en-US"/>
              <a:pPr>
                <a:defRPr/>
              </a:pPr>
              <a:t>31</a:t>
            </a:fld>
            <a:endParaRPr lang="en-US"/>
          </a:p>
        </p:txBody>
      </p:sp>
      <p:pic>
        <p:nvPicPr>
          <p:cNvPr id="32771" name="Picture 26" descr="scan00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133600"/>
            <a:ext cx="3932238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27" descr="scan007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1706563"/>
            <a:ext cx="312420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Text Box 28"/>
          <p:cNvSpPr txBox="1">
            <a:spLocks noChangeArrowheads="1"/>
          </p:cNvSpPr>
          <p:nvPr/>
        </p:nvSpPr>
        <p:spPr bwMode="auto">
          <a:xfrm>
            <a:off x="6400800" y="685800"/>
            <a:ext cx="12954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a-IR" sz="3200" dirty="0">
                <a:solidFill>
                  <a:srgbClr val="C00000"/>
                </a:solidFill>
                <a:cs typeface="B Bardiya" pitchFamily="2" charset="-78"/>
              </a:rPr>
              <a:t>مقاطع</a:t>
            </a:r>
          </a:p>
          <a:p>
            <a:pPr algn="r"/>
            <a:endParaRPr lang="en-US" b="1" dirty="0"/>
          </a:p>
        </p:txBody>
      </p:sp>
      <p:sp>
        <p:nvSpPr>
          <p:cNvPr id="32774" name="Rectangle 29"/>
          <p:cNvSpPr>
            <a:spLocks noChangeArrowheads="1"/>
          </p:cNvSpPr>
          <p:nvPr/>
        </p:nvSpPr>
        <p:spPr bwMode="auto">
          <a:xfrm>
            <a:off x="533400" y="5029200"/>
            <a:ext cx="10668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5" name="Text Box 30"/>
          <p:cNvSpPr txBox="1">
            <a:spLocks noChangeArrowheads="1"/>
          </p:cNvSpPr>
          <p:nvPr/>
        </p:nvSpPr>
        <p:spPr bwMode="auto">
          <a:xfrm>
            <a:off x="1600200" y="5570538"/>
            <a:ext cx="19559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400" dirty="0">
                <a:cs typeface="B Bardiya" pitchFamily="2" charset="-78"/>
              </a:rPr>
              <a:t>برش از قسمت </a:t>
            </a:r>
            <a:r>
              <a:rPr lang="fa-IR" sz="2400" dirty="0" smtClean="0">
                <a:cs typeface="B Bardiya" pitchFamily="2" charset="-78"/>
              </a:rPr>
              <a:t>جنوبي</a:t>
            </a:r>
            <a:endParaRPr lang="en-US" sz="2400" dirty="0">
              <a:cs typeface="B Bardiya" pitchFamily="2" charset="-78"/>
            </a:endParaRPr>
          </a:p>
        </p:txBody>
      </p:sp>
      <p:sp>
        <p:nvSpPr>
          <p:cNvPr id="32776" name="Freeform 33"/>
          <p:cNvSpPr>
            <a:spLocks/>
          </p:cNvSpPr>
          <p:nvPr/>
        </p:nvSpPr>
        <p:spPr bwMode="auto">
          <a:xfrm>
            <a:off x="2895600" y="2438400"/>
            <a:ext cx="990600" cy="2438400"/>
          </a:xfrm>
          <a:custGeom>
            <a:avLst/>
            <a:gdLst>
              <a:gd name="T0" fmla="*/ 2147483647 w 624"/>
              <a:gd name="T1" fmla="*/ 2147483647 h 1536"/>
              <a:gd name="T2" fmla="*/ 2147483647 w 624"/>
              <a:gd name="T3" fmla="*/ 2147483647 h 1536"/>
              <a:gd name="T4" fmla="*/ 2147483647 w 624"/>
              <a:gd name="T5" fmla="*/ 2147483647 h 1536"/>
              <a:gd name="T6" fmla="*/ 2147483647 w 624"/>
              <a:gd name="T7" fmla="*/ 0 h 1536"/>
              <a:gd name="T8" fmla="*/ 0 w 624"/>
              <a:gd name="T9" fmla="*/ 2147483647 h 1536"/>
              <a:gd name="T10" fmla="*/ 0 w 624"/>
              <a:gd name="T11" fmla="*/ 2147483647 h 1536"/>
              <a:gd name="T12" fmla="*/ 2147483647 w 624"/>
              <a:gd name="T13" fmla="*/ 2147483647 h 15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24"/>
              <a:gd name="T22" fmla="*/ 0 h 1536"/>
              <a:gd name="T23" fmla="*/ 624 w 624"/>
              <a:gd name="T24" fmla="*/ 1536 h 1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24" h="1536">
                <a:moveTo>
                  <a:pt x="624" y="1536"/>
                </a:moveTo>
                <a:lnTo>
                  <a:pt x="624" y="1488"/>
                </a:lnTo>
                <a:lnTo>
                  <a:pt x="624" y="144"/>
                </a:lnTo>
                <a:lnTo>
                  <a:pt x="240" y="0"/>
                </a:lnTo>
                <a:lnTo>
                  <a:pt x="0" y="1200"/>
                </a:lnTo>
                <a:lnTo>
                  <a:pt x="0" y="1536"/>
                </a:lnTo>
                <a:lnTo>
                  <a:pt x="624" y="1536"/>
                </a:lnTo>
                <a:close/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77" name="Freeform 34"/>
          <p:cNvSpPr>
            <a:spLocks/>
          </p:cNvSpPr>
          <p:nvPr/>
        </p:nvSpPr>
        <p:spPr bwMode="auto">
          <a:xfrm>
            <a:off x="1066800" y="2971800"/>
            <a:ext cx="1066800" cy="1905000"/>
          </a:xfrm>
          <a:custGeom>
            <a:avLst/>
            <a:gdLst>
              <a:gd name="T0" fmla="*/ 0 w 672"/>
              <a:gd name="T1" fmla="*/ 2147483647 h 1200"/>
              <a:gd name="T2" fmla="*/ 0 w 672"/>
              <a:gd name="T3" fmla="*/ 0 h 1200"/>
              <a:gd name="T4" fmla="*/ 2147483647 w 672"/>
              <a:gd name="T5" fmla="*/ 0 h 1200"/>
              <a:gd name="T6" fmla="*/ 2147483647 w 672"/>
              <a:gd name="T7" fmla="*/ 2147483647 h 1200"/>
              <a:gd name="T8" fmla="*/ 0 w 672"/>
              <a:gd name="T9" fmla="*/ 2147483647 h 12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2"/>
              <a:gd name="T16" fmla="*/ 0 h 1200"/>
              <a:gd name="T17" fmla="*/ 672 w 672"/>
              <a:gd name="T18" fmla="*/ 1200 h 1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2" h="1200">
                <a:moveTo>
                  <a:pt x="0" y="1200"/>
                </a:moveTo>
                <a:lnTo>
                  <a:pt x="0" y="0"/>
                </a:lnTo>
                <a:lnTo>
                  <a:pt x="672" y="0"/>
                </a:lnTo>
                <a:lnTo>
                  <a:pt x="672" y="1200"/>
                </a:lnTo>
                <a:lnTo>
                  <a:pt x="0" y="1200"/>
                </a:lnTo>
                <a:close/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78" name="Text Box 35"/>
          <p:cNvSpPr txBox="1">
            <a:spLocks noChangeArrowheads="1"/>
          </p:cNvSpPr>
          <p:nvPr/>
        </p:nvSpPr>
        <p:spPr bwMode="auto">
          <a:xfrm>
            <a:off x="5867400" y="4884738"/>
            <a:ext cx="18646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400" dirty="0">
                <a:cs typeface="B Bardiya" pitchFamily="2" charset="-78"/>
              </a:rPr>
              <a:t>برش از قسمت </a:t>
            </a:r>
            <a:r>
              <a:rPr lang="fa-IR" sz="2400" dirty="0" smtClean="0">
                <a:cs typeface="B Bardiya" pitchFamily="2" charset="-78"/>
              </a:rPr>
              <a:t>شمالي</a:t>
            </a:r>
            <a:endParaRPr lang="en-US" sz="2400" dirty="0">
              <a:cs typeface="B Bardiya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4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4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5" grpId="0"/>
      <p:bldP spid="32776" grpId="0" animBg="1"/>
      <p:bldP spid="32777" grpId="0" animBg="1"/>
      <p:bldP spid="3277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68F651-8697-4F3D-9A3A-426DE03D6F9C}" type="slidenum">
              <a:rPr lang="en-US"/>
              <a:pPr>
                <a:defRPr/>
              </a:pPr>
              <a:t>32</a:t>
            </a:fld>
            <a:endParaRPr lang="en-US"/>
          </a:p>
        </p:txBody>
      </p:sp>
      <p:pic>
        <p:nvPicPr>
          <p:cNvPr id="33795" name="Picture 4" descr="scan00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447800"/>
            <a:ext cx="2873375" cy="487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5" descr="scan0072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1447800"/>
            <a:ext cx="2540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6" descr="scan007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1447800"/>
            <a:ext cx="261302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7" descr="scan0072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77000" y="1676400"/>
            <a:ext cx="2565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9" name="Rectangle 8"/>
          <p:cNvSpPr>
            <a:spLocks noChangeArrowheads="1"/>
          </p:cNvSpPr>
          <p:nvPr/>
        </p:nvSpPr>
        <p:spPr bwMode="auto">
          <a:xfrm>
            <a:off x="457200" y="5867400"/>
            <a:ext cx="86868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0" name="Rectangle 9"/>
          <p:cNvSpPr>
            <a:spLocks noChangeArrowheads="1"/>
          </p:cNvSpPr>
          <p:nvPr/>
        </p:nvSpPr>
        <p:spPr bwMode="auto">
          <a:xfrm>
            <a:off x="228600" y="5867400"/>
            <a:ext cx="3048000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1" name="Text Box 10"/>
          <p:cNvSpPr txBox="1">
            <a:spLocks noChangeArrowheads="1"/>
          </p:cNvSpPr>
          <p:nvPr/>
        </p:nvSpPr>
        <p:spPr bwMode="auto">
          <a:xfrm>
            <a:off x="381000" y="1143000"/>
            <a:ext cx="16843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000">
                <a:cs typeface="B Bardiya" pitchFamily="2" charset="-78"/>
              </a:rPr>
              <a:t>نقشه طبقه همکف</a:t>
            </a:r>
            <a:endParaRPr lang="en-US" sz="2000">
              <a:cs typeface="B Bardiya" pitchFamily="2" charset="-78"/>
            </a:endParaRPr>
          </a:p>
        </p:txBody>
      </p:sp>
      <p:sp>
        <p:nvSpPr>
          <p:cNvPr id="33802" name="Text Box 13"/>
          <p:cNvSpPr txBox="1">
            <a:spLocks noChangeArrowheads="1"/>
          </p:cNvSpPr>
          <p:nvPr/>
        </p:nvSpPr>
        <p:spPr bwMode="auto">
          <a:xfrm>
            <a:off x="2514600" y="1143000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a-IR" sz="2000">
                <a:cs typeface="B Bardiya" pitchFamily="2" charset="-78"/>
              </a:rPr>
              <a:t>نقشه طبقه اول</a:t>
            </a:r>
            <a:endParaRPr lang="en-US" sz="2000">
              <a:cs typeface="B Bardiya" pitchFamily="2" charset="-78"/>
            </a:endParaRPr>
          </a:p>
        </p:txBody>
      </p:sp>
      <p:sp>
        <p:nvSpPr>
          <p:cNvPr id="33803" name="Text Box 14"/>
          <p:cNvSpPr txBox="1">
            <a:spLocks noChangeArrowheads="1"/>
          </p:cNvSpPr>
          <p:nvPr/>
        </p:nvSpPr>
        <p:spPr bwMode="auto">
          <a:xfrm>
            <a:off x="4495800" y="1149350"/>
            <a:ext cx="14351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000">
                <a:cs typeface="B Bardiya" pitchFamily="2" charset="-78"/>
              </a:rPr>
              <a:t>نقشه طبقه دوم</a:t>
            </a:r>
            <a:endParaRPr lang="en-US" sz="2000">
              <a:cs typeface="B Bardiya" pitchFamily="2" charset="-78"/>
            </a:endParaRPr>
          </a:p>
        </p:txBody>
      </p:sp>
      <p:sp>
        <p:nvSpPr>
          <p:cNvPr id="33804" name="Text Box 15"/>
          <p:cNvSpPr txBox="1">
            <a:spLocks noChangeArrowheads="1"/>
          </p:cNvSpPr>
          <p:nvPr/>
        </p:nvSpPr>
        <p:spPr bwMode="auto">
          <a:xfrm>
            <a:off x="6704013" y="1149350"/>
            <a:ext cx="1497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000">
                <a:cs typeface="B Bardiya" pitchFamily="2" charset="-78"/>
              </a:rPr>
              <a:t>نقشه طبقه سوم</a:t>
            </a:r>
            <a:endParaRPr lang="en-US" sz="2000">
              <a:cs typeface="B Bardiya" pitchFamily="2" charset="-78"/>
            </a:endParaRPr>
          </a:p>
        </p:txBody>
      </p:sp>
      <p:sp>
        <p:nvSpPr>
          <p:cNvPr id="33805" name="Text Box 16"/>
          <p:cNvSpPr txBox="1">
            <a:spLocks noChangeArrowheads="1"/>
          </p:cNvSpPr>
          <p:nvPr/>
        </p:nvSpPr>
        <p:spPr bwMode="auto">
          <a:xfrm>
            <a:off x="6533412" y="298450"/>
            <a:ext cx="16850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3200" dirty="0" smtClean="0">
                <a:solidFill>
                  <a:srgbClr val="FF3300"/>
                </a:solidFill>
                <a:latin typeface="Arial" pitchFamily="34" charset="0"/>
                <a:ea typeface="Arial Unicode MS" pitchFamily="34" charset="-128"/>
                <a:cs typeface="B Bardiya" pitchFamily="2" charset="-78"/>
              </a:rPr>
              <a:t>سيرکولاسيون</a:t>
            </a:r>
            <a:endParaRPr lang="fa-IR" sz="3200" dirty="0">
              <a:solidFill>
                <a:srgbClr val="FF3300"/>
              </a:solidFill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  <p:sp>
        <p:nvSpPr>
          <p:cNvPr id="33806" name="Freeform 22"/>
          <p:cNvSpPr>
            <a:spLocks/>
          </p:cNvSpPr>
          <p:nvPr/>
        </p:nvSpPr>
        <p:spPr bwMode="auto">
          <a:xfrm rot="-594570">
            <a:off x="1219200" y="2673350"/>
            <a:ext cx="76200" cy="1066800"/>
          </a:xfrm>
          <a:custGeom>
            <a:avLst/>
            <a:gdLst>
              <a:gd name="T0" fmla="*/ 0 w 144"/>
              <a:gd name="T1" fmla="*/ 0 h 672"/>
              <a:gd name="T2" fmla="*/ 2147483647 w 144"/>
              <a:gd name="T3" fmla="*/ 2147483647 h 672"/>
              <a:gd name="T4" fmla="*/ 2147483647 w 144"/>
              <a:gd name="T5" fmla="*/ 2147483647 h 672"/>
              <a:gd name="T6" fmla="*/ 0 60000 65536"/>
              <a:gd name="T7" fmla="*/ 0 60000 65536"/>
              <a:gd name="T8" fmla="*/ 0 60000 65536"/>
              <a:gd name="T9" fmla="*/ 0 w 144"/>
              <a:gd name="T10" fmla="*/ 0 h 672"/>
              <a:gd name="T11" fmla="*/ 144 w 144"/>
              <a:gd name="T12" fmla="*/ 672 h 6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4" h="672">
                <a:moveTo>
                  <a:pt x="0" y="0"/>
                </a:moveTo>
                <a:cubicBezTo>
                  <a:pt x="12" y="160"/>
                  <a:pt x="24" y="320"/>
                  <a:pt x="48" y="432"/>
                </a:cubicBezTo>
                <a:cubicBezTo>
                  <a:pt x="72" y="544"/>
                  <a:pt x="128" y="624"/>
                  <a:pt x="144" y="672"/>
                </a:cubicBez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7" name="Line 24"/>
          <p:cNvSpPr>
            <a:spLocks noChangeShapeType="1"/>
          </p:cNvSpPr>
          <p:nvPr/>
        </p:nvSpPr>
        <p:spPr bwMode="auto">
          <a:xfrm flipV="1">
            <a:off x="1371600" y="3505200"/>
            <a:ext cx="76200" cy="228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8" name="Line 25"/>
          <p:cNvSpPr>
            <a:spLocks noChangeShapeType="1"/>
          </p:cNvSpPr>
          <p:nvPr/>
        </p:nvSpPr>
        <p:spPr bwMode="auto">
          <a:xfrm>
            <a:off x="1371600" y="37338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9" name="Line 26"/>
          <p:cNvSpPr>
            <a:spLocks noChangeShapeType="1"/>
          </p:cNvSpPr>
          <p:nvPr/>
        </p:nvSpPr>
        <p:spPr bwMode="auto">
          <a:xfrm flipH="1" flipV="1">
            <a:off x="1219200" y="3581400"/>
            <a:ext cx="152400" cy="152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0" name="AutoShape 28"/>
          <p:cNvSpPr>
            <a:spLocks noChangeArrowheads="1"/>
          </p:cNvSpPr>
          <p:nvPr/>
        </p:nvSpPr>
        <p:spPr bwMode="auto">
          <a:xfrm rot="5400000">
            <a:off x="952500" y="1790700"/>
            <a:ext cx="4572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35491975 h 21600"/>
              <a:gd name="T4" fmla="*/ 2147483647 w 21600"/>
              <a:gd name="T5" fmla="*/ 270983951 h 21600"/>
              <a:gd name="T6" fmla="*/ 2147483647 w 21600"/>
              <a:gd name="T7" fmla="*/ 1354919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33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11" name="Freeform 29"/>
          <p:cNvSpPr>
            <a:spLocks/>
          </p:cNvSpPr>
          <p:nvPr/>
        </p:nvSpPr>
        <p:spPr bwMode="auto">
          <a:xfrm>
            <a:off x="3048000" y="2667000"/>
            <a:ext cx="457200" cy="1143000"/>
          </a:xfrm>
          <a:custGeom>
            <a:avLst/>
            <a:gdLst>
              <a:gd name="T0" fmla="*/ 0 w 240"/>
              <a:gd name="T1" fmla="*/ 0 h 720"/>
              <a:gd name="T2" fmla="*/ 2147483647 w 240"/>
              <a:gd name="T3" fmla="*/ 2147483647 h 720"/>
              <a:gd name="T4" fmla="*/ 2147483647 w 240"/>
              <a:gd name="T5" fmla="*/ 2147483647 h 720"/>
              <a:gd name="T6" fmla="*/ 2147483647 w 240"/>
              <a:gd name="T7" fmla="*/ 2147483647 h 720"/>
              <a:gd name="T8" fmla="*/ 0 60000 65536"/>
              <a:gd name="T9" fmla="*/ 0 60000 65536"/>
              <a:gd name="T10" fmla="*/ 0 60000 65536"/>
              <a:gd name="T11" fmla="*/ 0 60000 65536"/>
              <a:gd name="T12" fmla="*/ 0 w 240"/>
              <a:gd name="T13" fmla="*/ 0 h 720"/>
              <a:gd name="T14" fmla="*/ 240 w 240"/>
              <a:gd name="T15" fmla="*/ 720 h 7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0" h="720">
                <a:moveTo>
                  <a:pt x="0" y="0"/>
                </a:moveTo>
                <a:cubicBezTo>
                  <a:pt x="12" y="132"/>
                  <a:pt x="24" y="264"/>
                  <a:pt x="48" y="384"/>
                </a:cubicBezTo>
                <a:cubicBezTo>
                  <a:pt x="72" y="504"/>
                  <a:pt x="112" y="672"/>
                  <a:pt x="144" y="720"/>
                </a:cubicBezTo>
                <a:lnTo>
                  <a:pt x="240" y="672"/>
                </a:lnTo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2" name="Freeform 30"/>
          <p:cNvSpPr>
            <a:spLocks/>
          </p:cNvSpPr>
          <p:nvPr/>
        </p:nvSpPr>
        <p:spPr bwMode="auto">
          <a:xfrm>
            <a:off x="3340100" y="2336800"/>
            <a:ext cx="254000" cy="1803400"/>
          </a:xfrm>
          <a:custGeom>
            <a:avLst/>
            <a:gdLst>
              <a:gd name="T0" fmla="*/ 2147483647 w 160"/>
              <a:gd name="T1" fmla="*/ 2147483647 h 1136"/>
              <a:gd name="T2" fmla="*/ 2147483647 w 160"/>
              <a:gd name="T3" fmla="*/ 2147483647 h 1136"/>
              <a:gd name="T4" fmla="*/ 2147483647 w 160"/>
              <a:gd name="T5" fmla="*/ 2147483647 h 1136"/>
              <a:gd name="T6" fmla="*/ 2147483647 w 160"/>
              <a:gd name="T7" fmla="*/ 2147483647 h 1136"/>
              <a:gd name="T8" fmla="*/ 2147483647 w 160"/>
              <a:gd name="T9" fmla="*/ 2147483647 h 1136"/>
              <a:gd name="T10" fmla="*/ 2147483647 w 160"/>
              <a:gd name="T11" fmla="*/ 2147483647 h 1136"/>
              <a:gd name="T12" fmla="*/ 2147483647 w 160"/>
              <a:gd name="T13" fmla="*/ 2147483647 h 11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0"/>
              <a:gd name="T22" fmla="*/ 0 h 1136"/>
              <a:gd name="T23" fmla="*/ 160 w 160"/>
              <a:gd name="T24" fmla="*/ 1136 h 11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0" h="1136">
                <a:moveTo>
                  <a:pt x="104" y="880"/>
                </a:moveTo>
                <a:cubicBezTo>
                  <a:pt x="60" y="780"/>
                  <a:pt x="16" y="680"/>
                  <a:pt x="8" y="544"/>
                </a:cubicBezTo>
                <a:cubicBezTo>
                  <a:pt x="0" y="408"/>
                  <a:pt x="40" y="128"/>
                  <a:pt x="56" y="64"/>
                </a:cubicBezTo>
                <a:cubicBezTo>
                  <a:pt x="72" y="0"/>
                  <a:pt x="88" y="8"/>
                  <a:pt x="104" y="160"/>
                </a:cubicBezTo>
                <a:cubicBezTo>
                  <a:pt x="120" y="312"/>
                  <a:pt x="160" y="816"/>
                  <a:pt x="152" y="976"/>
                </a:cubicBezTo>
                <a:cubicBezTo>
                  <a:pt x="144" y="1136"/>
                  <a:pt x="72" y="1104"/>
                  <a:pt x="56" y="1120"/>
                </a:cubicBezTo>
                <a:cubicBezTo>
                  <a:pt x="40" y="1136"/>
                  <a:pt x="48" y="1104"/>
                  <a:pt x="56" y="1072"/>
                </a:cubicBezTo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3" name="Line 32"/>
          <p:cNvSpPr>
            <a:spLocks noChangeShapeType="1"/>
          </p:cNvSpPr>
          <p:nvPr/>
        </p:nvSpPr>
        <p:spPr bwMode="auto">
          <a:xfrm>
            <a:off x="3352800" y="4114800"/>
            <a:ext cx="152400" cy="762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4" name="Line 33"/>
          <p:cNvSpPr>
            <a:spLocks noChangeShapeType="1"/>
          </p:cNvSpPr>
          <p:nvPr/>
        </p:nvSpPr>
        <p:spPr bwMode="auto">
          <a:xfrm flipV="1">
            <a:off x="3352800" y="3962400"/>
            <a:ext cx="76200" cy="152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5" name="Freeform 54"/>
          <p:cNvSpPr>
            <a:spLocks/>
          </p:cNvSpPr>
          <p:nvPr/>
        </p:nvSpPr>
        <p:spPr bwMode="auto">
          <a:xfrm>
            <a:off x="4953000" y="2667000"/>
            <a:ext cx="457200" cy="1143000"/>
          </a:xfrm>
          <a:custGeom>
            <a:avLst/>
            <a:gdLst>
              <a:gd name="T0" fmla="*/ 0 w 240"/>
              <a:gd name="T1" fmla="*/ 0 h 720"/>
              <a:gd name="T2" fmla="*/ 2147483647 w 240"/>
              <a:gd name="T3" fmla="*/ 2147483647 h 720"/>
              <a:gd name="T4" fmla="*/ 2147483647 w 240"/>
              <a:gd name="T5" fmla="*/ 2147483647 h 720"/>
              <a:gd name="T6" fmla="*/ 2147483647 w 240"/>
              <a:gd name="T7" fmla="*/ 2147483647 h 720"/>
              <a:gd name="T8" fmla="*/ 0 60000 65536"/>
              <a:gd name="T9" fmla="*/ 0 60000 65536"/>
              <a:gd name="T10" fmla="*/ 0 60000 65536"/>
              <a:gd name="T11" fmla="*/ 0 60000 65536"/>
              <a:gd name="T12" fmla="*/ 0 w 240"/>
              <a:gd name="T13" fmla="*/ 0 h 720"/>
              <a:gd name="T14" fmla="*/ 240 w 240"/>
              <a:gd name="T15" fmla="*/ 720 h 7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0" h="720">
                <a:moveTo>
                  <a:pt x="0" y="0"/>
                </a:moveTo>
                <a:cubicBezTo>
                  <a:pt x="12" y="132"/>
                  <a:pt x="24" y="264"/>
                  <a:pt x="48" y="384"/>
                </a:cubicBezTo>
                <a:cubicBezTo>
                  <a:pt x="72" y="504"/>
                  <a:pt x="112" y="672"/>
                  <a:pt x="144" y="720"/>
                </a:cubicBezTo>
                <a:lnTo>
                  <a:pt x="240" y="672"/>
                </a:lnTo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6" name="Freeform 55"/>
          <p:cNvSpPr>
            <a:spLocks/>
          </p:cNvSpPr>
          <p:nvPr/>
        </p:nvSpPr>
        <p:spPr bwMode="auto">
          <a:xfrm>
            <a:off x="5181600" y="2362200"/>
            <a:ext cx="304800" cy="1803400"/>
          </a:xfrm>
          <a:custGeom>
            <a:avLst/>
            <a:gdLst>
              <a:gd name="T0" fmla="*/ 2147483647 w 160"/>
              <a:gd name="T1" fmla="*/ 2147483647 h 1136"/>
              <a:gd name="T2" fmla="*/ 2147483647 w 160"/>
              <a:gd name="T3" fmla="*/ 2147483647 h 1136"/>
              <a:gd name="T4" fmla="*/ 2147483647 w 160"/>
              <a:gd name="T5" fmla="*/ 2147483647 h 1136"/>
              <a:gd name="T6" fmla="*/ 2147483647 w 160"/>
              <a:gd name="T7" fmla="*/ 2147483647 h 1136"/>
              <a:gd name="T8" fmla="*/ 2147483647 w 160"/>
              <a:gd name="T9" fmla="*/ 2147483647 h 1136"/>
              <a:gd name="T10" fmla="*/ 2147483647 w 160"/>
              <a:gd name="T11" fmla="*/ 2147483647 h 1136"/>
              <a:gd name="T12" fmla="*/ 2147483647 w 160"/>
              <a:gd name="T13" fmla="*/ 2147483647 h 11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0"/>
              <a:gd name="T22" fmla="*/ 0 h 1136"/>
              <a:gd name="T23" fmla="*/ 160 w 160"/>
              <a:gd name="T24" fmla="*/ 1136 h 11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0" h="1136">
                <a:moveTo>
                  <a:pt x="104" y="880"/>
                </a:moveTo>
                <a:cubicBezTo>
                  <a:pt x="60" y="780"/>
                  <a:pt x="16" y="680"/>
                  <a:pt x="8" y="544"/>
                </a:cubicBezTo>
                <a:cubicBezTo>
                  <a:pt x="0" y="408"/>
                  <a:pt x="40" y="128"/>
                  <a:pt x="56" y="64"/>
                </a:cubicBezTo>
                <a:cubicBezTo>
                  <a:pt x="72" y="0"/>
                  <a:pt x="88" y="8"/>
                  <a:pt x="104" y="160"/>
                </a:cubicBezTo>
                <a:cubicBezTo>
                  <a:pt x="120" y="312"/>
                  <a:pt x="160" y="816"/>
                  <a:pt x="152" y="976"/>
                </a:cubicBezTo>
                <a:cubicBezTo>
                  <a:pt x="144" y="1136"/>
                  <a:pt x="72" y="1104"/>
                  <a:pt x="56" y="1120"/>
                </a:cubicBezTo>
                <a:cubicBezTo>
                  <a:pt x="40" y="1136"/>
                  <a:pt x="48" y="1104"/>
                  <a:pt x="56" y="1072"/>
                </a:cubicBezTo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7" name="Line 56"/>
          <p:cNvSpPr>
            <a:spLocks noChangeShapeType="1"/>
          </p:cNvSpPr>
          <p:nvPr/>
        </p:nvSpPr>
        <p:spPr bwMode="auto">
          <a:xfrm>
            <a:off x="5257800" y="4114800"/>
            <a:ext cx="182563" cy="762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8" name="Line 57"/>
          <p:cNvSpPr>
            <a:spLocks noChangeShapeType="1"/>
          </p:cNvSpPr>
          <p:nvPr/>
        </p:nvSpPr>
        <p:spPr bwMode="auto">
          <a:xfrm flipV="1">
            <a:off x="5257800" y="3962400"/>
            <a:ext cx="92075" cy="152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9" name="Freeform 61"/>
          <p:cNvSpPr>
            <a:spLocks/>
          </p:cNvSpPr>
          <p:nvPr/>
        </p:nvSpPr>
        <p:spPr bwMode="auto">
          <a:xfrm>
            <a:off x="2895600" y="2133600"/>
            <a:ext cx="533400" cy="228600"/>
          </a:xfrm>
          <a:custGeom>
            <a:avLst/>
            <a:gdLst>
              <a:gd name="T0" fmla="*/ 2147483647 w 336"/>
              <a:gd name="T1" fmla="*/ 2147483647 h 144"/>
              <a:gd name="T2" fmla="*/ 2147483647 w 336"/>
              <a:gd name="T3" fmla="*/ 2147483647 h 144"/>
              <a:gd name="T4" fmla="*/ 0 w 336"/>
              <a:gd name="T5" fmla="*/ 2147483647 h 144"/>
              <a:gd name="T6" fmla="*/ 2147483647 w 336"/>
              <a:gd name="T7" fmla="*/ 0 h 144"/>
              <a:gd name="T8" fmla="*/ 0 60000 65536"/>
              <a:gd name="T9" fmla="*/ 0 60000 65536"/>
              <a:gd name="T10" fmla="*/ 0 60000 65536"/>
              <a:gd name="T11" fmla="*/ 0 60000 65536"/>
              <a:gd name="T12" fmla="*/ 0 w 336"/>
              <a:gd name="T13" fmla="*/ 0 h 144"/>
              <a:gd name="T14" fmla="*/ 336 w 336"/>
              <a:gd name="T15" fmla="*/ 144 h 1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" h="144">
                <a:moveTo>
                  <a:pt x="336" y="144"/>
                </a:moveTo>
                <a:cubicBezTo>
                  <a:pt x="292" y="128"/>
                  <a:pt x="248" y="112"/>
                  <a:pt x="192" y="96"/>
                </a:cubicBezTo>
                <a:cubicBezTo>
                  <a:pt x="136" y="80"/>
                  <a:pt x="16" y="64"/>
                  <a:pt x="0" y="48"/>
                </a:cubicBezTo>
                <a:lnTo>
                  <a:pt x="96" y="0"/>
                </a:lnTo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0" name="Line 63"/>
          <p:cNvSpPr>
            <a:spLocks noChangeShapeType="1"/>
          </p:cNvSpPr>
          <p:nvPr/>
        </p:nvSpPr>
        <p:spPr bwMode="auto">
          <a:xfrm>
            <a:off x="2895600" y="2209800"/>
            <a:ext cx="76200" cy="152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1" name="Freeform 67"/>
          <p:cNvSpPr>
            <a:spLocks/>
          </p:cNvSpPr>
          <p:nvPr/>
        </p:nvSpPr>
        <p:spPr bwMode="auto">
          <a:xfrm>
            <a:off x="4876800" y="2209800"/>
            <a:ext cx="457200" cy="228600"/>
          </a:xfrm>
          <a:custGeom>
            <a:avLst/>
            <a:gdLst>
              <a:gd name="T0" fmla="*/ 2147483647 w 288"/>
              <a:gd name="T1" fmla="*/ 2147483647 h 144"/>
              <a:gd name="T2" fmla="*/ 2147483647 w 288"/>
              <a:gd name="T3" fmla="*/ 2147483647 h 144"/>
              <a:gd name="T4" fmla="*/ 0 w 288"/>
              <a:gd name="T5" fmla="*/ 2147483647 h 144"/>
              <a:gd name="T6" fmla="*/ 2147483647 w 288"/>
              <a:gd name="T7" fmla="*/ 0 h 144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144"/>
              <a:gd name="T14" fmla="*/ 288 w 288"/>
              <a:gd name="T15" fmla="*/ 144 h 1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144">
                <a:moveTo>
                  <a:pt x="288" y="144"/>
                </a:moveTo>
                <a:cubicBezTo>
                  <a:pt x="216" y="104"/>
                  <a:pt x="144" y="64"/>
                  <a:pt x="96" y="48"/>
                </a:cubicBezTo>
                <a:cubicBezTo>
                  <a:pt x="48" y="32"/>
                  <a:pt x="8" y="56"/>
                  <a:pt x="0" y="48"/>
                </a:cubicBezTo>
                <a:lnTo>
                  <a:pt x="48" y="0"/>
                </a:lnTo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2" name="Line 69"/>
          <p:cNvSpPr>
            <a:spLocks noChangeShapeType="1"/>
          </p:cNvSpPr>
          <p:nvPr/>
        </p:nvSpPr>
        <p:spPr bwMode="auto">
          <a:xfrm>
            <a:off x="4876800" y="2286000"/>
            <a:ext cx="76200" cy="762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3" name="Freeform 70"/>
          <p:cNvSpPr>
            <a:spLocks/>
          </p:cNvSpPr>
          <p:nvPr/>
        </p:nvSpPr>
        <p:spPr bwMode="auto">
          <a:xfrm>
            <a:off x="7010400" y="2286000"/>
            <a:ext cx="533400" cy="1752600"/>
          </a:xfrm>
          <a:custGeom>
            <a:avLst/>
            <a:gdLst>
              <a:gd name="T0" fmla="*/ 2147483647 w 336"/>
              <a:gd name="T1" fmla="*/ 2147483647 h 1104"/>
              <a:gd name="T2" fmla="*/ 2147483647 w 336"/>
              <a:gd name="T3" fmla="*/ 2147483647 h 1104"/>
              <a:gd name="T4" fmla="*/ 2147483647 w 336"/>
              <a:gd name="T5" fmla="*/ 2147483647 h 1104"/>
              <a:gd name="T6" fmla="*/ 0 w 336"/>
              <a:gd name="T7" fmla="*/ 2147483647 h 1104"/>
              <a:gd name="T8" fmla="*/ 2147483647 w 336"/>
              <a:gd name="T9" fmla="*/ 0 h 11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6"/>
              <a:gd name="T16" fmla="*/ 0 h 1104"/>
              <a:gd name="T17" fmla="*/ 336 w 336"/>
              <a:gd name="T18" fmla="*/ 1104 h 11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6" h="1104">
                <a:moveTo>
                  <a:pt x="288" y="1104"/>
                </a:moveTo>
                <a:cubicBezTo>
                  <a:pt x="288" y="944"/>
                  <a:pt x="288" y="784"/>
                  <a:pt x="288" y="624"/>
                </a:cubicBezTo>
                <a:cubicBezTo>
                  <a:pt x="288" y="464"/>
                  <a:pt x="336" y="240"/>
                  <a:pt x="288" y="144"/>
                </a:cubicBezTo>
                <a:cubicBezTo>
                  <a:pt x="240" y="48"/>
                  <a:pt x="32" y="72"/>
                  <a:pt x="0" y="48"/>
                </a:cubicBezTo>
                <a:lnTo>
                  <a:pt x="96" y="0"/>
                </a:lnTo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4" name="Line 72"/>
          <p:cNvSpPr>
            <a:spLocks noChangeShapeType="1"/>
          </p:cNvSpPr>
          <p:nvPr/>
        </p:nvSpPr>
        <p:spPr bwMode="auto">
          <a:xfrm>
            <a:off x="7010400" y="2362200"/>
            <a:ext cx="152400" cy="152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5" name="Freeform 73"/>
          <p:cNvSpPr>
            <a:spLocks/>
          </p:cNvSpPr>
          <p:nvPr/>
        </p:nvSpPr>
        <p:spPr bwMode="auto">
          <a:xfrm>
            <a:off x="7239000" y="3886200"/>
            <a:ext cx="76200" cy="1588"/>
          </a:xfrm>
          <a:custGeom>
            <a:avLst/>
            <a:gdLst>
              <a:gd name="T0" fmla="*/ 2147483647 w 48"/>
              <a:gd name="T1" fmla="*/ 0 h 1"/>
              <a:gd name="T2" fmla="*/ 0 w 48"/>
              <a:gd name="T3" fmla="*/ 0 h 1"/>
              <a:gd name="T4" fmla="*/ 0 60000 65536"/>
              <a:gd name="T5" fmla="*/ 0 60000 65536"/>
              <a:gd name="T6" fmla="*/ 0 w 48"/>
              <a:gd name="T7" fmla="*/ 0 h 1"/>
              <a:gd name="T8" fmla="*/ 48 w 4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" h="1">
                <a:moveTo>
                  <a:pt x="48" y="0"/>
                </a:moveTo>
                <a:cubicBezTo>
                  <a:pt x="44" y="0"/>
                  <a:pt x="40" y="0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6" name="Freeform 74"/>
          <p:cNvSpPr>
            <a:spLocks/>
          </p:cNvSpPr>
          <p:nvPr/>
        </p:nvSpPr>
        <p:spPr bwMode="auto">
          <a:xfrm>
            <a:off x="7086600" y="3962400"/>
            <a:ext cx="685800" cy="1066800"/>
          </a:xfrm>
          <a:custGeom>
            <a:avLst/>
            <a:gdLst>
              <a:gd name="T0" fmla="*/ 2147483647 w 432"/>
              <a:gd name="T1" fmla="*/ 2147483647 h 688"/>
              <a:gd name="T2" fmla="*/ 2147483647 w 432"/>
              <a:gd name="T3" fmla="*/ 2147483647 h 688"/>
              <a:gd name="T4" fmla="*/ 2147483647 w 432"/>
              <a:gd name="T5" fmla="*/ 2147483647 h 688"/>
              <a:gd name="T6" fmla="*/ 0 60000 65536"/>
              <a:gd name="T7" fmla="*/ 0 60000 65536"/>
              <a:gd name="T8" fmla="*/ 0 60000 65536"/>
              <a:gd name="T9" fmla="*/ 0 w 432"/>
              <a:gd name="T10" fmla="*/ 0 h 688"/>
              <a:gd name="T11" fmla="*/ 432 w 432"/>
              <a:gd name="T12" fmla="*/ 688 h 6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" h="688">
                <a:moveTo>
                  <a:pt x="144" y="16"/>
                </a:moveTo>
                <a:cubicBezTo>
                  <a:pt x="72" y="8"/>
                  <a:pt x="0" y="0"/>
                  <a:pt x="48" y="112"/>
                </a:cubicBezTo>
                <a:cubicBezTo>
                  <a:pt x="96" y="224"/>
                  <a:pt x="376" y="600"/>
                  <a:pt x="432" y="688"/>
                </a:cubicBezTo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7" name="Line 75"/>
          <p:cNvSpPr>
            <a:spLocks noChangeShapeType="1"/>
          </p:cNvSpPr>
          <p:nvPr/>
        </p:nvSpPr>
        <p:spPr bwMode="auto">
          <a:xfrm>
            <a:off x="7772400" y="5029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8" name="Line 76"/>
          <p:cNvSpPr>
            <a:spLocks noChangeShapeType="1"/>
          </p:cNvSpPr>
          <p:nvPr/>
        </p:nvSpPr>
        <p:spPr bwMode="auto">
          <a:xfrm flipV="1">
            <a:off x="7772400" y="4876800"/>
            <a:ext cx="0" cy="152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9" name="Line 77"/>
          <p:cNvSpPr>
            <a:spLocks noChangeShapeType="1"/>
          </p:cNvSpPr>
          <p:nvPr/>
        </p:nvSpPr>
        <p:spPr bwMode="auto">
          <a:xfrm flipH="1">
            <a:off x="7620000" y="5029200"/>
            <a:ext cx="1524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30" name="Freeform 90"/>
          <p:cNvSpPr>
            <a:spLocks/>
          </p:cNvSpPr>
          <p:nvPr/>
        </p:nvSpPr>
        <p:spPr bwMode="auto">
          <a:xfrm>
            <a:off x="5029200" y="3962400"/>
            <a:ext cx="635000" cy="1066800"/>
          </a:xfrm>
          <a:custGeom>
            <a:avLst/>
            <a:gdLst>
              <a:gd name="T0" fmla="*/ 2147483647 w 400"/>
              <a:gd name="T1" fmla="*/ 0 h 672"/>
              <a:gd name="T2" fmla="*/ 2147483647 w 400"/>
              <a:gd name="T3" fmla="*/ 2147483647 h 672"/>
              <a:gd name="T4" fmla="*/ 2147483647 w 400"/>
              <a:gd name="T5" fmla="*/ 2147483647 h 672"/>
              <a:gd name="T6" fmla="*/ 2147483647 w 400"/>
              <a:gd name="T7" fmla="*/ 2147483647 h 672"/>
              <a:gd name="T8" fmla="*/ 2147483647 w 400"/>
              <a:gd name="T9" fmla="*/ 2147483647 h 672"/>
              <a:gd name="T10" fmla="*/ 2147483647 w 400"/>
              <a:gd name="T11" fmla="*/ 2147483647 h 6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0"/>
              <a:gd name="T19" fmla="*/ 0 h 672"/>
              <a:gd name="T20" fmla="*/ 400 w 400"/>
              <a:gd name="T21" fmla="*/ 672 h 6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0" h="672">
                <a:moveTo>
                  <a:pt x="112" y="0"/>
                </a:moveTo>
                <a:cubicBezTo>
                  <a:pt x="68" y="8"/>
                  <a:pt x="24" y="16"/>
                  <a:pt x="16" y="48"/>
                </a:cubicBezTo>
                <a:cubicBezTo>
                  <a:pt x="8" y="80"/>
                  <a:pt x="0" y="88"/>
                  <a:pt x="64" y="192"/>
                </a:cubicBezTo>
                <a:cubicBezTo>
                  <a:pt x="128" y="296"/>
                  <a:pt x="344" y="608"/>
                  <a:pt x="400" y="672"/>
                </a:cubicBezTo>
                <a:lnTo>
                  <a:pt x="400" y="576"/>
                </a:lnTo>
                <a:cubicBezTo>
                  <a:pt x="400" y="552"/>
                  <a:pt x="400" y="536"/>
                  <a:pt x="400" y="528"/>
                </a:cubicBezTo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31" name="Line 91"/>
          <p:cNvSpPr>
            <a:spLocks noChangeShapeType="1"/>
          </p:cNvSpPr>
          <p:nvPr/>
        </p:nvSpPr>
        <p:spPr bwMode="auto">
          <a:xfrm>
            <a:off x="5638800" y="5029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32" name="Line 93"/>
          <p:cNvSpPr>
            <a:spLocks noChangeShapeType="1"/>
          </p:cNvSpPr>
          <p:nvPr/>
        </p:nvSpPr>
        <p:spPr bwMode="auto">
          <a:xfrm flipH="1">
            <a:off x="5486400" y="5029200"/>
            <a:ext cx="1524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33" name="Rectangle 94"/>
          <p:cNvSpPr>
            <a:spLocks noChangeArrowheads="1"/>
          </p:cNvSpPr>
          <p:nvPr/>
        </p:nvSpPr>
        <p:spPr bwMode="auto">
          <a:xfrm>
            <a:off x="2286000" y="4800600"/>
            <a:ext cx="533400" cy="1219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34" name="Rectangle 95"/>
          <p:cNvSpPr>
            <a:spLocks noChangeArrowheads="1"/>
          </p:cNvSpPr>
          <p:nvPr/>
        </p:nvSpPr>
        <p:spPr bwMode="auto">
          <a:xfrm>
            <a:off x="6172200" y="4953000"/>
            <a:ext cx="533400" cy="1219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35" name="Rectangle 96"/>
          <p:cNvSpPr>
            <a:spLocks noChangeArrowheads="1"/>
          </p:cNvSpPr>
          <p:nvPr/>
        </p:nvSpPr>
        <p:spPr bwMode="auto">
          <a:xfrm>
            <a:off x="8305800" y="4953000"/>
            <a:ext cx="533400" cy="1219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3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3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3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3799" grpId="0" animBg="1"/>
      <p:bldP spid="33800" grpId="0" animBg="1"/>
      <p:bldP spid="33801" grpId="0"/>
      <p:bldP spid="33802" grpId="0"/>
      <p:bldP spid="33803" grpId="0"/>
      <p:bldP spid="33804" grpId="0"/>
      <p:bldP spid="33805" grpId="0"/>
      <p:bldP spid="33806" grpId="0" animBg="1"/>
      <p:bldP spid="33807" grpId="0" animBg="1"/>
      <p:bldP spid="33808" grpId="0" animBg="1"/>
      <p:bldP spid="33809" grpId="0" animBg="1"/>
      <p:bldP spid="33810" grpId="0" animBg="1"/>
      <p:bldP spid="33811" grpId="0" animBg="1"/>
      <p:bldP spid="33812" grpId="0" animBg="1"/>
      <p:bldP spid="33813" grpId="0" animBg="1"/>
      <p:bldP spid="33814" grpId="0" animBg="1"/>
      <p:bldP spid="33815" grpId="0" animBg="1"/>
      <p:bldP spid="33816" grpId="0" animBg="1"/>
      <p:bldP spid="33817" grpId="0" animBg="1"/>
      <p:bldP spid="33818" grpId="0" animBg="1"/>
      <p:bldP spid="33819" grpId="0" animBg="1"/>
      <p:bldP spid="33820" grpId="0" animBg="1"/>
      <p:bldP spid="33821" grpId="0" animBg="1"/>
      <p:bldP spid="33822" grpId="0" animBg="1"/>
      <p:bldP spid="33823" grpId="0" animBg="1"/>
      <p:bldP spid="33824" grpId="0" animBg="1"/>
      <p:bldP spid="33825" grpId="0" animBg="1"/>
      <p:bldP spid="33826" grpId="0" animBg="1"/>
      <p:bldP spid="33827" grpId="0" animBg="1"/>
      <p:bldP spid="33828" grpId="0" animBg="1"/>
      <p:bldP spid="33829" grpId="0" animBg="1"/>
      <p:bldP spid="33830" grpId="0" animBg="1"/>
      <p:bldP spid="33831" grpId="0" animBg="1"/>
      <p:bldP spid="33832" grpId="0" animBg="1"/>
      <p:bldP spid="33833" grpId="0" animBg="1"/>
      <p:bldP spid="33834" grpId="0" animBg="1"/>
      <p:bldP spid="3383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A9AAB-6057-4DCA-B2F6-BAE6918A263D}" type="slidenum">
              <a:rPr lang="en-US"/>
              <a:pPr>
                <a:defRPr/>
              </a:pPr>
              <a:t>33</a:t>
            </a:fld>
            <a:endParaRPr lang="en-US"/>
          </a:p>
        </p:txBody>
      </p:sp>
      <p:pic>
        <p:nvPicPr>
          <p:cNvPr id="235524" name="Picture 4" descr="9_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219200"/>
            <a:ext cx="6934200" cy="52006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3392390" y="533400"/>
            <a:ext cx="50658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800" dirty="0" smtClean="0">
                <a:solidFill>
                  <a:srgbClr val="C00000"/>
                </a:solidFill>
                <a:cs typeface="B Bardiya" pitchFamily="2" charset="-78"/>
              </a:rPr>
              <a:t>اسکيس اوليه  </a:t>
            </a:r>
            <a:r>
              <a:rPr lang="fa-IR" sz="2800" dirty="0">
                <a:solidFill>
                  <a:srgbClr val="C00000"/>
                </a:solidFill>
                <a:cs typeface="B Bardiya" pitchFamily="2" charset="-78"/>
              </a:rPr>
              <a:t>از </a:t>
            </a:r>
            <a:r>
              <a:rPr lang="fa-IR" sz="2800" dirty="0" smtClean="0">
                <a:solidFill>
                  <a:srgbClr val="C00000"/>
                </a:solidFill>
                <a:cs typeface="B Bardiya" pitchFamily="2" charset="-78"/>
              </a:rPr>
              <a:t>فضاي داخلي گالري هاي دائمي</a:t>
            </a:r>
            <a:endParaRPr lang="fa-IR" sz="2800" dirty="0">
              <a:solidFill>
                <a:srgbClr val="C00000"/>
              </a:solidFill>
              <a:cs typeface="B Bardiya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35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78EE21-3BC2-4870-BA71-25684D77F7C3}" type="slidenum">
              <a:rPr lang="en-US"/>
              <a:pPr>
                <a:defRPr/>
              </a:pPr>
              <a:t>34</a:t>
            </a:fld>
            <a:endParaRPr lang="en-US"/>
          </a:p>
        </p:txBody>
      </p:sp>
      <p:pic>
        <p:nvPicPr>
          <p:cNvPr id="227332" name="Picture 4" descr="scan0025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457200"/>
            <a:ext cx="2590800" cy="4267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6862763" y="685800"/>
            <a:ext cx="1747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800" dirty="0">
                <a:solidFill>
                  <a:srgbClr val="C00000"/>
                </a:solidFill>
                <a:cs typeface="B Bardiya" pitchFamily="2" charset="-78"/>
              </a:rPr>
              <a:t>فضا </a:t>
            </a:r>
            <a:r>
              <a:rPr lang="fa-IR" sz="2800" dirty="0" smtClean="0">
                <a:solidFill>
                  <a:srgbClr val="C00000"/>
                </a:solidFill>
                <a:cs typeface="B Bardiya" pitchFamily="2" charset="-78"/>
              </a:rPr>
              <a:t>هاي داخلي</a:t>
            </a:r>
            <a:endParaRPr lang="en-US" sz="2800" dirty="0">
              <a:solidFill>
                <a:srgbClr val="C00000"/>
              </a:solidFill>
              <a:cs typeface="B Bardiya" pitchFamily="2" charset="-78"/>
            </a:endParaRPr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563181" y="4953000"/>
            <a:ext cx="32896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000" dirty="0" smtClean="0">
                <a:cs typeface="B Bardiya" pitchFamily="2" charset="-78"/>
              </a:rPr>
              <a:t>اسکيس </a:t>
            </a:r>
            <a:r>
              <a:rPr lang="fa-IR" sz="2000" dirty="0">
                <a:cs typeface="B Bardiya" pitchFamily="2" charset="-78"/>
              </a:rPr>
              <a:t>او </a:t>
            </a:r>
            <a:r>
              <a:rPr lang="fa-IR" sz="2000" dirty="0" smtClean="0">
                <a:cs typeface="B Bardiya" pitchFamily="2" charset="-78"/>
              </a:rPr>
              <a:t>ليه </a:t>
            </a:r>
            <a:r>
              <a:rPr lang="fa-IR" sz="2000" dirty="0">
                <a:cs typeface="B Bardiya" pitchFamily="2" charset="-78"/>
              </a:rPr>
              <a:t>هال </a:t>
            </a:r>
            <a:r>
              <a:rPr lang="fa-IR" sz="2000" dirty="0" smtClean="0">
                <a:cs typeface="B Bardiya" pitchFamily="2" charset="-78"/>
              </a:rPr>
              <a:t>شيب </a:t>
            </a:r>
            <a:r>
              <a:rPr lang="fa-IR" sz="2000" dirty="0">
                <a:cs typeface="B Bardiya" pitchFamily="2" charset="-78"/>
              </a:rPr>
              <a:t>راه متصل به </a:t>
            </a:r>
            <a:r>
              <a:rPr lang="fa-IR" sz="2000" dirty="0" smtClean="0">
                <a:cs typeface="B Bardiya" pitchFamily="2" charset="-78"/>
              </a:rPr>
              <a:t>گالريها</a:t>
            </a:r>
            <a:endParaRPr lang="en-US" sz="2000" dirty="0">
              <a:cs typeface="B Bardiya" pitchFamily="2" charset="-78"/>
            </a:endParaRPr>
          </a:p>
        </p:txBody>
      </p:sp>
      <p:pic>
        <p:nvPicPr>
          <p:cNvPr id="227335" name="Picture 7" descr="scan00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295400"/>
            <a:ext cx="3835400" cy="4495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5847" name="Text Box 9"/>
          <p:cNvSpPr txBox="1">
            <a:spLocks noChangeArrowheads="1"/>
          </p:cNvSpPr>
          <p:nvPr/>
        </p:nvSpPr>
        <p:spPr bwMode="auto">
          <a:xfrm>
            <a:off x="3946525" y="2554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b="1"/>
          </a:p>
        </p:txBody>
      </p:sp>
      <p:sp>
        <p:nvSpPr>
          <p:cNvPr id="35848" name="Text Box 10"/>
          <p:cNvSpPr txBox="1">
            <a:spLocks noChangeArrowheads="1"/>
          </p:cNvSpPr>
          <p:nvPr/>
        </p:nvSpPr>
        <p:spPr bwMode="auto">
          <a:xfrm>
            <a:off x="2971800" y="1752600"/>
            <a:ext cx="18288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fa-IR" sz="2000" dirty="0" smtClean="0">
                <a:cs typeface="B Bardiya" pitchFamily="2" charset="-78"/>
              </a:rPr>
              <a:t>رامپي </a:t>
            </a:r>
            <a:r>
              <a:rPr lang="fa-IR" sz="2000" dirty="0">
                <a:cs typeface="B Bardiya" pitchFamily="2" charset="-78"/>
              </a:rPr>
              <a:t>از </a:t>
            </a:r>
            <a:r>
              <a:rPr lang="fa-IR" sz="2000" dirty="0" smtClean="0">
                <a:cs typeface="B Bardiya" pitchFamily="2" charset="-78"/>
              </a:rPr>
              <a:t>ديواره خميده </a:t>
            </a:r>
            <a:endParaRPr lang="fa-IR" sz="2000" dirty="0">
              <a:cs typeface="B Bardiya" pitchFamily="2" charset="-78"/>
            </a:endParaRPr>
          </a:p>
          <a:p>
            <a:pPr algn="just"/>
            <a:r>
              <a:rPr lang="fa-IR" sz="2000" dirty="0">
                <a:cs typeface="B Bardiya" pitchFamily="2" charset="-78"/>
              </a:rPr>
              <a:t> </a:t>
            </a:r>
            <a:r>
              <a:rPr lang="fa-IR" sz="2000" dirty="0" smtClean="0">
                <a:cs typeface="B Bardiya" pitchFamily="2" charset="-78"/>
              </a:rPr>
              <a:t>شرقي اين فضاي خالي</a:t>
            </a:r>
            <a:endParaRPr lang="fa-IR" sz="2000" dirty="0">
              <a:cs typeface="B Bardiya" pitchFamily="2" charset="-78"/>
            </a:endParaRPr>
          </a:p>
          <a:p>
            <a:pPr algn="just"/>
            <a:r>
              <a:rPr lang="fa-IR" sz="2000" dirty="0">
                <a:cs typeface="B Bardiya" pitchFamily="2" charset="-78"/>
              </a:rPr>
              <a:t> بالا </a:t>
            </a:r>
            <a:r>
              <a:rPr lang="fa-IR" sz="2000" dirty="0" smtClean="0">
                <a:cs typeface="B Bardiya" pitchFamily="2" charset="-78"/>
              </a:rPr>
              <a:t>مي </a:t>
            </a:r>
            <a:r>
              <a:rPr lang="fa-IR" sz="2000" dirty="0">
                <a:cs typeface="B Bardiya" pitchFamily="2" charset="-78"/>
              </a:rPr>
              <a:t>رود و به نقطه </a:t>
            </a:r>
            <a:r>
              <a:rPr lang="fa-IR" sz="2000" dirty="0" smtClean="0">
                <a:cs typeface="B Bardiya" pitchFamily="2" charset="-78"/>
              </a:rPr>
              <a:t>تلاقي </a:t>
            </a:r>
            <a:r>
              <a:rPr lang="fa-IR" sz="2000" dirty="0">
                <a:cs typeface="B Bardiya" pitchFamily="2" charset="-78"/>
              </a:rPr>
              <a:t>مهم نوار </a:t>
            </a:r>
            <a:r>
              <a:rPr lang="fa-IR" sz="2000" dirty="0" smtClean="0">
                <a:cs typeface="B Bardiya" pitchFamily="2" charset="-78"/>
              </a:rPr>
              <a:t>هاي </a:t>
            </a:r>
            <a:r>
              <a:rPr lang="fa-IR" sz="2000" dirty="0">
                <a:cs typeface="B Bardiya" pitchFamily="2" charset="-78"/>
              </a:rPr>
              <a:t>بناو آب </a:t>
            </a:r>
            <a:r>
              <a:rPr lang="fa-IR" sz="2000" dirty="0" smtClean="0">
                <a:cs typeface="B Bardiya" pitchFamily="2" charset="-78"/>
              </a:rPr>
              <a:t>مي </a:t>
            </a:r>
            <a:r>
              <a:rPr lang="fa-IR" sz="2000" dirty="0">
                <a:cs typeface="B Bardiya" pitchFamily="2" charset="-78"/>
              </a:rPr>
              <a:t>رسد.</a:t>
            </a:r>
            <a:endParaRPr lang="en-US" sz="2000" dirty="0">
              <a:cs typeface="B Bardiya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27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27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/>
      <p:bldP spid="3584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7E1757-8DAB-4FD4-8430-CCAFA3ED6B01}" type="slidenum">
              <a:rPr lang="en-US"/>
              <a:pPr>
                <a:defRPr/>
              </a:pPr>
              <a:t>35</a:t>
            </a:fld>
            <a:endParaRPr lang="en-US"/>
          </a:p>
        </p:txBody>
      </p:sp>
      <p:pic>
        <p:nvPicPr>
          <p:cNvPr id="228357" name="Picture 5" descr="kiasma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533400"/>
            <a:ext cx="5257800" cy="36988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28358" name="Picture 6" descr="kiasma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2286000"/>
            <a:ext cx="3429000" cy="40957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8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8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07CCB1-2927-4D8E-882D-213CF1C0C05C}" type="slidenum">
              <a:rPr lang="en-US"/>
              <a:pPr>
                <a:defRPr/>
              </a:pPr>
              <a:t>36</a:t>
            </a:fld>
            <a:endParaRPr lang="en-US"/>
          </a:p>
        </p:txBody>
      </p:sp>
      <p:pic>
        <p:nvPicPr>
          <p:cNvPr id="233476" name="Picture 4" descr="7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685800"/>
            <a:ext cx="5486400" cy="5029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6868" name="Picture 5" descr="untitled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3505200"/>
            <a:ext cx="2819400" cy="26844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3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096FCD-C489-48A1-A457-4043359C2067}" type="slidenum">
              <a:rPr lang="en-US"/>
              <a:pPr>
                <a:defRPr/>
              </a:pPr>
              <a:t>37</a:t>
            </a:fld>
            <a:endParaRPr lang="en-US"/>
          </a:p>
        </p:txBody>
      </p:sp>
      <p:pic>
        <p:nvPicPr>
          <p:cNvPr id="252930" name="Picture 2" descr="i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457200"/>
            <a:ext cx="5051425" cy="5943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2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EEBEE1-4B2A-499B-BF39-3E6006F2AE98}" type="slidenum">
              <a:rPr lang="en-US"/>
              <a:pPr>
                <a:defRPr/>
              </a:pPr>
              <a:t>38</a:t>
            </a:fld>
            <a:endParaRPr lang="en-US"/>
          </a:p>
        </p:txBody>
      </p:sp>
      <p:pic>
        <p:nvPicPr>
          <p:cNvPr id="229380" name="Picture 4" descr="kiasma0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85800" y="1295400"/>
            <a:ext cx="7162800" cy="45847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5791200" y="690563"/>
            <a:ext cx="201369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3200" dirty="0">
                <a:solidFill>
                  <a:srgbClr val="FF0000"/>
                </a:solidFill>
                <a:cs typeface="B Bardiya" pitchFamily="2" charset="-78"/>
              </a:rPr>
              <a:t>نور در مجموعه</a:t>
            </a:r>
            <a:endParaRPr lang="en-US" sz="3200" dirty="0">
              <a:solidFill>
                <a:srgbClr val="FF0000"/>
              </a:solidFill>
              <a:cs typeface="B Bardiya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29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EC137-DDBA-40ED-9AB6-F3F7F3A62D56}" type="slidenum">
              <a:rPr lang="en-US"/>
              <a:pPr>
                <a:defRPr/>
              </a:pPr>
              <a:t>39</a:t>
            </a:fld>
            <a:endParaRPr lang="en-US"/>
          </a:p>
        </p:txBody>
      </p:sp>
      <p:pic>
        <p:nvPicPr>
          <p:cNvPr id="224271" name="Picture 15" descr="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4962525" cy="33623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24270" name="Picture 14" descr="scan008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4191000"/>
            <a:ext cx="2362200" cy="20224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24272" name="Picture 16" descr="Fifth%20floo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4191000"/>
            <a:ext cx="3048000" cy="203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0966" name="Text Box 17"/>
          <p:cNvSpPr txBox="1">
            <a:spLocks noChangeArrowheads="1"/>
          </p:cNvSpPr>
          <p:nvPr/>
        </p:nvSpPr>
        <p:spPr bwMode="auto">
          <a:xfrm>
            <a:off x="5961425" y="381000"/>
            <a:ext cx="2877775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هر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گالري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دو منبع نور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مصنوعي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دارد</a:t>
            </a:r>
          </a:p>
          <a:p>
            <a:pPr algn="r"/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لامپ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هاي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فلورسنت که در تاقچه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هاي</a:t>
            </a:r>
            <a:endParaRPr lang="fa-IR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r"/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 چراغ ها پنهان شده است و نور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هاي </a:t>
            </a:r>
            <a:endParaRPr lang="fa-IR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r"/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متمرکز قابل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تغييرو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برداشتن.</a:t>
            </a:r>
          </a:p>
          <a:p>
            <a:pPr algn="r"/>
            <a:endParaRPr lang="fa-IR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r"/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اختفاي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چراغ ها در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گالريها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نشانگر </a:t>
            </a:r>
          </a:p>
          <a:p>
            <a:pPr algn="r"/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راهبردي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است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براي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حذف جز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ئيات </a:t>
            </a:r>
            <a:endParaRPr lang="fa-IR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  <a:p>
            <a:pPr algn="r"/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مقياس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متوسط به منظور خلق فضا</a:t>
            </a:r>
          </a:p>
          <a:p>
            <a:pPr algn="r"/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 </a:t>
            </a:r>
            <a:r>
              <a:rPr lang="fa-IR" sz="2000" dirty="0" smtClean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هايي </a:t>
            </a:r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که توجه را معطوف خود هنر</a:t>
            </a:r>
          </a:p>
          <a:p>
            <a:pPr algn="r"/>
            <a:r>
              <a:rPr lang="fa-IR" sz="2000" dirty="0">
                <a:latin typeface="Arial" pitchFamily="34" charset="0"/>
                <a:ea typeface="Arial Unicode MS" pitchFamily="34" charset="-128"/>
                <a:cs typeface="B Bardiya" pitchFamily="2" charset="-78"/>
              </a:rPr>
              <a:t> کنند نه بنا.</a:t>
            </a:r>
            <a:endParaRPr lang="en-US" sz="2000" dirty="0">
              <a:latin typeface="Arial" pitchFamily="34" charset="0"/>
              <a:ea typeface="Arial Unicode MS" pitchFamily="34" charset="-128"/>
              <a:cs typeface="B Bardiya" pitchFamily="2" charset="-78"/>
            </a:endParaRPr>
          </a:p>
        </p:txBody>
      </p:sp>
      <p:sp>
        <p:nvSpPr>
          <p:cNvPr id="40967" name="Freeform 18"/>
          <p:cNvSpPr>
            <a:spLocks/>
          </p:cNvSpPr>
          <p:nvPr/>
        </p:nvSpPr>
        <p:spPr bwMode="auto">
          <a:xfrm>
            <a:off x="762000" y="762000"/>
            <a:ext cx="1905000" cy="1447800"/>
          </a:xfrm>
          <a:custGeom>
            <a:avLst/>
            <a:gdLst>
              <a:gd name="T0" fmla="*/ 2147483647 w 1200"/>
              <a:gd name="T1" fmla="*/ 2147483647 h 912"/>
              <a:gd name="T2" fmla="*/ 2147483647 w 1200"/>
              <a:gd name="T3" fmla="*/ 2147483647 h 912"/>
              <a:gd name="T4" fmla="*/ 0 w 1200"/>
              <a:gd name="T5" fmla="*/ 0 h 912"/>
              <a:gd name="T6" fmla="*/ 0 60000 65536"/>
              <a:gd name="T7" fmla="*/ 0 60000 65536"/>
              <a:gd name="T8" fmla="*/ 0 60000 65536"/>
              <a:gd name="T9" fmla="*/ 0 w 1200"/>
              <a:gd name="T10" fmla="*/ 0 h 912"/>
              <a:gd name="T11" fmla="*/ 1200 w 1200"/>
              <a:gd name="T12" fmla="*/ 912 h 9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00" h="912">
                <a:moveTo>
                  <a:pt x="1200" y="912"/>
                </a:moveTo>
                <a:cubicBezTo>
                  <a:pt x="1060" y="748"/>
                  <a:pt x="920" y="584"/>
                  <a:pt x="720" y="432"/>
                </a:cubicBezTo>
                <a:cubicBezTo>
                  <a:pt x="520" y="280"/>
                  <a:pt x="112" y="56"/>
                  <a:pt x="0" y="0"/>
                </a:cubicBezTo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68" name="Line 19"/>
          <p:cNvSpPr>
            <a:spLocks noChangeShapeType="1"/>
          </p:cNvSpPr>
          <p:nvPr/>
        </p:nvSpPr>
        <p:spPr bwMode="auto">
          <a:xfrm flipV="1">
            <a:off x="2667000" y="1981200"/>
            <a:ext cx="0" cy="2286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69" name="Line 20"/>
          <p:cNvSpPr>
            <a:spLocks noChangeShapeType="1"/>
          </p:cNvSpPr>
          <p:nvPr/>
        </p:nvSpPr>
        <p:spPr bwMode="auto">
          <a:xfrm flipH="1">
            <a:off x="2438400" y="2209800"/>
            <a:ext cx="2286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70" name="Line 22"/>
          <p:cNvSpPr>
            <a:spLocks noChangeShapeType="1"/>
          </p:cNvSpPr>
          <p:nvPr/>
        </p:nvSpPr>
        <p:spPr bwMode="auto">
          <a:xfrm>
            <a:off x="762000" y="762000"/>
            <a:ext cx="0" cy="152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71" name="Line 23"/>
          <p:cNvSpPr>
            <a:spLocks noChangeShapeType="1"/>
          </p:cNvSpPr>
          <p:nvPr/>
        </p:nvSpPr>
        <p:spPr bwMode="auto">
          <a:xfrm flipV="1">
            <a:off x="762000" y="685800"/>
            <a:ext cx="228600" cy="762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09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09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09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09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09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24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24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24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 uiExpand="1" build="p"/>
      <p:bldP spid="40967" grpId="0" animBg="1"/>
      <p:bldP spid="40968" grpId="0" animBg="1"/>
      <p:bldP spid="40969" grpId="0" animBg="1"/>
      <p:bldP spid="40970" grpId="0" animBg="1"/>
      <p:bldP spid="4097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0F1878-F39D-4ABB-96D3-2CC6DD849390}" type="slidenum">
              <a:rPr lang="en-US"/>
              <a:pPr>
                <a:defRPr/>
              </a:pPr>
              <a:t>4</a:t>
            </a:fld>
            <a:endParaRPr lang="en-US"/>
          </a:p>
        </p:txBody>
      </p:sp>
      <p:pic>
        <p:nvPicPr>
          <p:cNvPr id="192520" name="Picture 8" descr="holl_hamsun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304800"/>
            <a:ext cx="1981200" cy="1320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124" name="Rectangle 9"/>
          <p:cNvSpPr>
            <a:spLocks noChangeArrowheads="1"/>
          </p:cNvSpPr>
          <p:nvPr/>
        </p:nvSpPr>
        <p:spPr bwMode="auto">
          <a:xfrm>
            <a:off x="6172200" y="547688"/>
            <a:ext cx="2743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b="1"/>
              <a:t>Knut Hamsun Museum </a:t>
            </a:r>
            <a:r>
              <a:rPr lang="en-US"/>
              <a:t/>
            </a:r>
            <a:br>
              <a:rPr lang="en-US"/>
            </a:br>
            <a:r>
              <a:rPr lang="en-US"/>
              <a:t>Hamaröy, Norway </a:t>
            </a:r>
          </a:p>
        </p:txBody>
      </p:sp>
      <p:pic>
        <p:nvPicPr>
          <p:cNvPr id="192523" name="Picture 11" descr="Model%20NW%20overal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38600" y="1676400"/>
            <a:ext cx="1981200" cy="13541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126" name="Rectangle 12"/>
          <p:cNvSpPr>
            <a:spLocks noChangeArrowheads="1"/>
          </p:cNvSpPr>
          <p:nvPr/>
        </p:nvSpPr>
        <p:spPr bwMode="auto">
          <a:xfrm>
            <a:off x="6477000" y="2133600"/>
            <a:ext cx="2479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/>
              <a:t>Bellevue Art Museum</a:t>
            </a:r>
            <a:br>
              <a:rPr lang="en-US" b="1"/>
            </a:br>
            <a:r>
              <a:rPr lang="en-US"/>
              <a:t>Bellevue, Washington </a:t>
            </a:r>
          </a:p>
        </p:txBody>
      </p:sp>
      <p:sp>
        <p:nvSpPr>
          <p:cNvPr id="5127" name="Rectangle 13"/>
          <p:cNvSpPr>
            <a:spLocks noChangeArrowheads="1"/>
          </p:cNvSpPr>
          <p:nvPr/>
        </p:nvSpPr>
        <p:spPr bwMode="auto">
          <a:xfrm>
            <a:off x="6705600" y="3352800"/>
            <a:ext cx="2362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b="1"/>
              <a:t>Cité du Surf et de l’Océan</a:t>
            </a:r>
            <a:r>
              <a:rPr lang="en-US"/>
              <a:t/>
            </a:r>
            <a:br>
              <a:rPr lang="en-US"/>
            </a:br>
            <a:r>
              <a:rPr lang="en-US"/>
              <a:t>Biarritz, France </a:t>
            </a:r>
          </a:p>
        </p:txBody>
      </p:sp>
      <p:sp>
        <p:nvSpPr>
          <p:cNvPr id="5128" name="Rectangle 14"/>
          <p:cNvSpPr>
            <a:spLocks noChangeArrowheads="1"/>
          </p:cNvSpPr>
          <p:nvPr/>
        </p:nvSpPr>
        <p:spPr bwMode="auto">
          <a:xfrm>
            <a:off x="5943600" y="5257800"/>
            <a:ext cx="2895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b="1" dirty="0"/>
              <a:t>Natural History Museum of Los Angeles County</a:t>
            </a:r>
            <a:br>
              <a:rPr lang="en-US" b="1" dirty="0"/>
            </a:br>
            <a:r>
              <a:rPr lang="en-US" dirty="0"/>
              <a:t>Los Angeles, California </a:t>
            </a:r>
          </a:p>
        </p:txBody>
      </p:sp>
      <p:pic>
        <p:nvPicPr>
          <p:cNvPr id="192529" name="Picture 17" descr="1_Museu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4800600"/>
            <a:ext cx="1195388" cy="1828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130" name="Rectangle 18"/>
          <p:cNvSpPr>
            <a:spLocks noChangeArrowheads="1"/>
          </p:cNvSpPr>
          <p:nvPr/>
        </p:nvSpPr>
        <p:spPr bwMode="auto">
          <a:xfrm>
            <a:off x="3200400" y="4876800"/>
            <a:ext cx="11430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b="1"/>
              <a:t>Beijing Looped Hybrid</a:t>
            </a:r>
            <a:br>
              <a:rPr lang="en-US" b="1"/>
            </a:br>
            <a:r>
              <a:rPr lang="en-US"/>
              <a:t>Beijing, China </a:t>
            </a:r>
          </a:p>
        </p:txBody>
      </p:sp>
      <p:pic>
        <p:nvPicPr>
          <p:cNvPr id="192532" name="Picture 20" descr="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" y="4876800"/>
            <a:ext cx="2667000" cy="1727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92534" name="Picture 22" descr="imag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95800" y="3124200"/>
            <a:ext cx="2038350" cy="13795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133" name="Rectangle 5"/>
          <p:cNvSpPr>
            <a:spLocks noChangeArrowheads="1"/>
          </p:cNvSpPr>
          <p:nvPr/>
        </p:nvSpPr>
        <p:spPr bwMode="auto">
          <a:xfrm>
            <a:off x="533400" y="1295400"/>
            <a:ext cx="1828800" cy="228600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pic>
        <p:nvPicPr>
          <p:cNvPr id="18" name="Picture 17" descr="1B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600" y="912813"/>
            <a:ext cx="2019300" cy="25320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135" name="Text Box 6"/>
          <p:cNvSpPr txBox="1">
            <a:spLocks noChangeArrowheads="1"/>
          </p:cNvSpPr>
          <p:nvPr/>
        </p:nvSpPr>
        <p:spPr bwMode="auto">
          <a:xfrm>
            <a:off x="533400" y="228600"/>
            <a:ext cx="24082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latin typeface="Comic Sans MS" pitchFamily="66" charset="0"/>
              </a:rPr>
              <a:t>Steven </a:t>
            </a:r>
            <a:r>
              <a:rPr lang="en-US" sz="3200" dirty="0" err="1">
                <a:latin typeface="Comic Sans MS" pitchFamily="66" charset="0"/>
              </a:rPr>
              <a:t>Holl</a:t>
            </a:r>
            <a:endParaRPr lang="en-US" sz="3200" dirty="0">
              <a:latin typeface="Comic Sans MS" pitchFamily="66" charset="0"/>
            </a:endParaRPr>
          </a:p>
        </p:txBody>
      </p:sp>
      <p:sp>
        <p:nvSpPr>
          <p:cNvPr id="5136" name="TextBox 19"/>
          <p:cNvSpPr txBox="1">
            <a:spLocks noChangeArrowheads="1"/>
          </p:cNvSpPr>
          <p:nvPr/>
        </p:nvSpPr>
        <p:spPr bwMode="auto">
          <a:xfrm>
            <a:off x="76200" y="3382963"/>
            <a:ext cx="48768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a-IR" sz="4800" dirty="0">
                <a:cs typeface="B Narenj" pitchFamily="2" charset="-78"/>
              </a:rPr>
              <a:t>نمونه موزه </a:t>
            </a:r>
            <a:r>
              <a:rPr lang="fa-IR" sz="4800" dirty="0" smtClean="0">
                <a:cs typeface="B Narenj" pitchFamily="2" charset="-78"/>
              </a:rPr>
              <a:t>هاي طراحي</a:t>
            </a:r>
            <a:endParaRPr lang="fa-IR" sz="4800" dirty="0">
              <a:cs typeface="B Narenj" pitchFamily="2" charset="-78"/>
            </a:endParaRPr>
          </a:p>
          <a:p>
            <a:pPr algn="ctr"/>
            <a:r>
              <a:rPr lang="fa-IR" sz="4800" dirty="0">
                <a:cs typeface="B Narenj" pitchFamily="2" charset="-78"/>
              </a:rPr>
              <a:t> شده توسط معمار</a:t>
            </a:r>
            <a:endParaRPr lang="en-US" sz="4800" dirty="0">
              <a:cs typeface="B Narenj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200" y="6065931"/>
            <a:ext cx="1530350" cy="76517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900"/>
                            </p:stCondLst>
                            <p:childTnLst>
                              <p:par>
                                <p:cTn id="2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7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192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7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2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7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7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9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7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17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9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37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7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9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7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6" grpId="0"/>
      <p:bldP spid="5127" grpId="0"/>
      <p:bldP spid="5128" grpId="0"/>
      <p:bldP spid="5130" grpId="0"/>
      <p:bldP spid="5133" grpId="0" animBg="1"/>
      <p:bldP spid="5135" grpId="0"/>
      <p:bldP spid="513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565289-A679-49B2-9C04-207B16D29C4C}" type="slidenum">
              <a:rPr lang="en-US"/>
              <a:pPr>
                <a:defRPr/>
              </a:pPr>
              <a:t>40</a:t>
            </a:fld>
            <a:endParaRPr lang="en-US"/>
          </a:p>
        </p:txBody>
      </p:sp>
      <p:pic>
        <p:nvPicPr>
          <p:cNvPr id="230404" name="Picture 4" descr="scan00755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09600" y="650875"/>
            <a:ext cx="3306763" cy="52165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30405" name="Picture 5" descr="scan00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228600"/>
            <a:ext cx="4076700" cy="50847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0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0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5CE445-5B81-42AC-BD9E-E02C326189BA}" type="slidenum">
              <a:rPr lang="en-US"/>
              <a:pPr>
                <a:defRPr/>
              </a:pPr>
              <a:t>41</a:t>
            </a:fld>
            <a:endParaRPr lang="en-US"/>
          </a:p>
        </p:txBody>
      </p:sp>
      <p:pic>
        <p:nvPicPr>
          <p:cNvPr id="231428" name="Picture 4" descr="scan0077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304800"/>
            <a:ext cx="5715000" cy="6019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31430" name="Picture 6" descr="untitled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962400"/>
            <a:ext cx="3552825" cy="2362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3013" name="Text Box 7"/>
          <p:cNvSpPr txBox="1">
            <a:spLocks noChangeArrowheads="1"/>
          </p:cNvSpPr>
          <p:nvPr/>
        </p:nvSpPr>
        <p:spPr bwMode="auto">
          <a:xfrm>
            <a:off x="6081713" y="381000"/>
            <a:ext cx="2635657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rtl="1"/>
            <a:r>
              <a:rPr lang="fa-IR" sz="2400" dirty="0">
                <a:cs typeface="B Bardiya" pitchFamily="2" charset="-78"/>
              </a:rPr>
              <a:t>خم </a:t>
            </a:r>
            <a:r>
              <a:rPr lang="fa-IR" sz="2400" dirty="0" smtClean="0">
                <a:cs typeface="B Bardiya" pitchFamily="2" charset="-78"/>
              </a:rPr>
              <a:t>پيچيده ديوار شرقي  </a:t>
            </a:r>
            <a:endParaRPr lang="fa-IR" sz="2400" dirty="0">
              <a:cs typeface="B Bardiya" pitchFamily="2" charset="-78"/>
            </a:endParaRPr>
          </a:p>
          <a:p>
            <a:pPr algn="just" rtl="1"/>
            <a:r>
              <a:rPr lang="fa-IR" sz="2400" dirty="0">
                <a:cs typeface="B Bardiya" pitchFamily="2" charset="-78"/>
              </a:rPr>
              <a:t>حفره </a:t>
            </a:r>
            <a:r>
              <a:rPr lang="fa-IR" sz="2400" dirty="0" smtClean="0">
                <a:cs typeface="B Bardiya" pitchFamily="2" charset="-78"/>
              </a:rPr>
              <a:t>داخلي بين </a:t>
            </a:r>
            <a:r>
              <a:rPr lang="fa-IR" sz="2400" dirty="0">
                <a:cs typeface="B Bardiya" pitchFamily="2" charset="-78"/>
              </a:rPr>
              <a:t>دو حجم </a:t>
            </a:r>
          </a:p>
          <a:p>
            <a:pPr algn="just" rtl="1"/>
            <a:r>
              <a:rPr lang="fa-IR" sz="2400" dirty="0">
                <a:cs typeface="B Bardiya" pitchFamily="2" charset="-78"/>
              </a:rPr>
              <a:t>بنا صرفا </a:t>
            </a:r>
            <a:r>
              <a:rPr lang="fa-IR" sz="2400" dirty="0" smtClean="0">
                <a:cs typeface="B Bardiya" pitchFamily="2" charset="-78"/>
              </a:rPr>
              <a:t>يک </a:t>
            </a:r>
            <a:r>
              <a:rPr lang="fa-IR" sz="2400" dirty="0">
                <a:cs typeface="B Bardiya" pitchFamily="2" charset="-78"/>
              </a:rPr>
              <a:t>حرکت عامدانه </a:t>
            </a:r>
          </a:p>
          <a:p>
            <a:pPr algn="just" rtl="1"/>
            <a:r>
              <a:rPr lang="fa-IR" sz="2400" dirty="0" smtClean="0">
                <a:cs typeface="B Bardiya" pitchFamily="2" charset="-78"/>
              </a:rPr>
              <a:t>براي ايجاد </a:t>
            </a:r>
            <a:r>
              <a:rPr lang="fa-IR" sz="2400" dirty="0">
                <a:cs typeface="B Bardiya" pitchFamily="2" charset="-78"/>
              </a:rPr>
              <a:t>فرم </a:t>
            </a:r>
            <a:r>
              <a:rPr lang="fa-IR" sz="2400" dirty="0" smtClean="0">
                <a:cs typeface="B Bardiya" pitchFamily="2" charset="-78"/>
              </a:rPr>
              <a:t>نيست</a:t>
            </a:r>
            <a:r>
              <a:rPr lang="fa-IR" sz="2400" dirty="0">
                <a:cs typeface="B Bardiya" pitchFamily="2" charset="-78"/>
              </a:rPr>
              <a:t>. </a:t>
            </a:r>
          </a:p>
          <a:p>
            <a:pPr algn="just" rtl="1"/>
            <a:r>
              <a:rPr lang="fa-IR" sz="2400" dirty="0">
                <a:cs typeface="B Bardiya" pitchFamily="2" charset="-78"/>
              </a:rPr>
              <a:t>در </a:t>
            </a:r>
            <a:r>
              <a:rPr lang="fa-IR" sz="2400" dirty="0" smtClean="0">
                <a:cs typeface="B Bardiya" pitchFamily="2" charset="-78"/>
              </a:rPr>
              <a:t>اين </a:t>
            </a:r>
            <a:r>
              <a:rPr lang="fa-IR" sz="2400" dirty="0">
                <a:cs typeface="B Bardiya" pitchFamily="2" charset="-78"/>
              </a:rPr>
              <a:t>حرکت </a:t>
            </a:r>
            <a:r>
              <a:rPr lang="fa-IR" sz="2400" dirty="0" smtClean="0">
                <a:cs typeface="B Bardiya" pitchFamily="2" charset="-78"/>
              </a:rPr>
              <a:t>مقاصدي</a:t>
            </a:r>
            <a:endParaRPr lang="fa-IR" sz="2400" dirty="0">
              <a:cs typeface="B Bardiya" pitchFamily="2" charset="-78"/>
            </a:endParaRPr>
          </a:p>
          <a:p>
            <a:pPr algn="just" rtl="1"/>
            <a:r>
              <a:rPr lang="fa-IR" sz="2400" dirty="0">
                <a:cs typeface="B Bardiya" pitchFamily="2" charset="-78"/>
              </a:rPr>
              <a:t> </a:t>
            </a:r>
            <a:r>
              <a:rPr lang="fa-IR" sz="2400" dirty="0" smtClean="0">
                <a:cs typeface="B Bardiya" pitchFamily="2" charset="-78"/>
              </a:rPr>
              <a:t>عملي </a:t>
            </a:r>
            <a:r>
              <a:rPr lang="fa-IR" sz="2400" dirty="0">
                <a:cs typeface="B Bardiya" pitchFamily="2" charset="-78"/>
              </a:rPr>
              <a:t>نهفته است تا نور </a:t>
            </a:r>
          </a:p>
          <a:p>
            <a:pPr algn="just" rtl="1"/>
            <a:r>
              <a:rPr lang="fa-IR" sz="2400" dirty="0" smtClean="0">
                <a:cs typeface="B Bardiya" pitchFamily="2" charset="-78"/>
              </a:rPr>
              <a:t>افقي گريز </a:t>
            </a:r>
            <a:r>
              <a:rPr lang="fa-IR" sz="2400" dirty="0">
                <a:cs typeface="B Bardiya" pitchFamily="2" charset="-78"/>
              </a:rPr>
              <a:t>پا را در </a:t>
            </a:r>
            <a:r>
              <a:rPr lang="fa-IR" sz="2400" dirty="0" smtClean="0">
                <a:cs typeface="B Bardiya" pitchFamily="2" charset="-78"/>
              </a:rPr>
              <a:t>اين </a:t>
            </a:r>
            <a:endParaRPr lang="fa-IR" sz="2400" dirty="0">
              <a:cs typeface="B Bardiya" pitchFamily="2" charset="-78"/>
            </a:endParaRPr>
          </a:p>
          <a:p>
            <a:pPr algn="just" rtl="1"/>
            <a:r>
              <a:rPr lang="fa-IR" sz="2400" dirty="0">
                <a:cs typeface="B Bardiya" pitchFamily="2" charset="-78"/>
              </a:rPr>
              <a:t>عرض </a:t>
            </a:r>
            <a:r>
              <a:rPr lang="fa-IR" sz="2400" dirty="0" smtClean="0">
                <a:cs typeface="B Bardiya" pitchFamily="2" charset="-78"/>
              </a:rPr>
              <a:t>جغرافيايي شمالي </a:t>
            </a:r>
            <a:endParaRPr lang="fa-IR" sz="2400" dirty="0">
              <a:cs typeface="B Bardiya" pitchFamily="2" charset="-78"/>
            </a:endParaRPr>
          </a:p>
          <a:p>
            <a:pPr algn="just" rtl="1"/>
            <a:r>
              <a:rPr lang="fa-IR" sz="2400" dirty="0">
                <a:cs typeface="B Bardiya" pitchFamily="2" charset="-78"/>
              </a:rPr>
              <a:t>به چنگ آورد.</a:t>
            </a:r>
            <a:endParaRPr lang="en-US" sz="2400" dirty="0">
              <a:cs typeface="B Bardiya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30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30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30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30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30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30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30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30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31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31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B6A80F-920B-4AE4-8376-FE04BCFAFFEE}" type="slidenum">
              <a:rPr lang="en-US"/>
              <a:pPr>
                <a:defRPr/>
              </a:pPr>
              <a:t>42</a:t>
            </a:fld>
            <a:endParaRPr lang="en-US"/>
          </a:p>
        </p:txBody>
      </p:sp>
      <p:pic>
        <p:nvPicPr>
          <p:cNvPr id="43011" name="Picture 3" descr="kiasma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066800"/>
            <a:ext cx="5181600" cy="4267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3012" name="Picture 4" descr="kiasma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152400"/>
            <a:ext cx="2336800" cy="4267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3013" name="Picture 5" descr="zb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209800"/>
            <a:ext cx="2416175" cy="4267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D82634-CF8C-4836-9B4F-FBA97A8709FF}" type="slidenum">
              <a:rPr lang="en-US"/>
              <a:pPr>
                <a:defRPr/>
              </a:pPr>
              <a:t>43</a:t>
            </a:fld>
            <a:endParaRPr lang="en-US"/>
          </a:p>
        </p:txBody>
      </p:sp>
      <p:pic>
        <p:nvPicPr>
          <p:cNvPr id="248834" name="Picture 2" descr="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09800"/>
            <a:ext cx="3200400" cy="2311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48835" name="Picture 3" descr="kiasma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3352800"/>
            <a:ext cx="4495800" cy="31162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48836" name="Picture 4" descr="kiasma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600" y="609600"/>
            <a:ext cx="3467100" cy="254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5062" name="Text Box 5"/>
          <p:cNvSpPr txBox="1">
            <a:spLocks noChangeArrowheads="1"/>
          </p:cNvSpPr>
          <p:nvPr/>
        </p:nvSpPr>
        <p:spPr bwMode="auto">
          <a:xfrm>
            <a:off x="5866370" y="1676400"/>
            <a:ext cx="302839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2000" dirty="0">
                <a:cs typeface="B Bardiya" pitchFamily="2" charset="-78"/>
              </a:rPr>
              <a:t>شبها </a:t>
            </a:r>
            <a:r>
              <a:rPr lang="fa-IR" sz="2000" dirty="0" smtClean="0">
                <a:cs typeface="B Bardiya" pitchFamily="2" charset="-78"/>
              </a:rPr>
              <a:t>شخصيت </a:t>
            </a:r>
            <a:r>
              <a:rPr lang="fa-IR" sz="2000" dirty="0">
                <a:cs typeface="B Bardiya" pitchFamily="2" charset="-78"/>
              </a:rPr>
              <a:t>تودار بنا متحول </a:t>
            </a:r>
            <a:r>
              <a:rPr lang="fa-IR" sz="2000" dirty="0" smtClean="0">
                <a:cs typeface="B Bardiya" pitchFamily="2" charset="-78"/>
              </a:rPr>
              <a:t>مي </a:t>
            </a:r>
            <a:r>
              <a:rPr lang="fa-IR" sz="2000" dirty="0">
                <a:cs typeface="B Bardiya" pitchFamily="2" charset="-78"/>
              </a:rPr>
              <a:t>گردد</a:t>
            </a:r>
          </a:p>
          <a:p>
            <a:pPr algn="r"/>
            <a:r>
              <a:rPr lang="fa-IR" sz="2000" dirty="0">
                <a:cs typeface="B Bardiya" pitchFamily="2" charset="-78"/>
              </a:rPr>
              <a:t>موزه که از درون روشن شده مثل </a:t>
            </a:r>
            <a:r>
              <a:rPr lang="fa-IR" sz="2000" dirty="0" smtClean="0">
                <a:cs typeface="B Bardiya" pitchFamily="2" charset="-78"/>
              </a:rPr>
              <a:t>يک</a:t>
            </a:r>
            <a:endParaRPr lang="fa-IR" sz="2000" dirty="0">
              <a:cs typeface="B Bardiya" pitchFamily="2" charset="-78"/>
            </a:endParaRPr>
          </a:p>
          <a:p>
            <a:pPr algn="r"/>
            <a:r>
              <a:rPr lang="fa-IR" sz="2000" dirty="0">
                <a:cs typeface="B Bardiya" pitchFamily="2" charset="-78"/>
              </a:rPr>
              <a:t> فانوس </a:t>
            </a:r>
            <a:r>
              <a:rPr lang="fa-IR" sz="2000" dirty="0" smtClean="0">
                <a:cs typeface="B Bardiya" pitchFamily="2" charset="-78"/>
              </a:rPr>
              <a:t>مي </a:t>
            </a:r>
            <a:r>
              <a:rPr lang="fa-IR" sz="2000" dirty="0">
                <a:cs typeface="B Bardiya" pitchFamily="2" charset="-78"/>
              </a:rPr>
              <a:t>درخشد ...</a:t>
            </a:r>
            <a:endParaRPr lang="en-US" sz="2000" dirty="0">
              <a:cs typeface="B Bardiya" pitchFamily="2" charset="-78"/>
            </a:endParaRPr>
          </a:p>
        </p:txBody>
      </p:sp>
      <p:sp>
        <p:nvSpPr>
          <p:cNvPr id="45063" name="Text Box 6"/>
          <p:cNvSpPr txBox="1">
            <a:spLocks noChangeArrowheads="1"/>
          </p:cNvSpPr>
          <p:nvPr/>
        </p:nvSpPr>
        <p:spPr bwMode="auto">
          <a:xfrm>
            <a:off x="7369175" y="609600"/>
            <a:ext cx="1546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800" dirty="0">
                <a:solidFill>
                  <a:srgbClr val="C00000"/>
                </a:solidFill>
                <a:cs typeface="B Bardiya" pitchFamily="2" charset="-78"/>
              </a:rPr>
              <a:t>موزه در شب</a:t>
            </a:r>
            <a:endParaRPr lang="en-US" sz="2800" dirty="0">
              <a:solidFill>
                <a:srgbClr val="C00000"/>
              </a:solidFill>
              <a:cs typeface="B Bardiya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8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8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48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8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48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/>
      <p:bldP spid="4506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E30F1-EA86-4B8B-9906-80B7E78B3BB8}" type="slidenum">
              <a:rPr lang="en-US"/>
              <a:pPr>
                <a:defRPr/>
              </a:pPr>
              <a:t>44</a:t>
            </a:fld>
            <a:endParaRPr lang="en-US"/>
          </a:p>
        </p:txBody>
      </p:sp>
      <p:pic>
        <p:nvPicPr>
          <p:cNvPr id="237572" name="Picture 4" descr="y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38200" y="609600"/>
            <a:ext cx="7370763" cy="5181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D2164A-D1EB-451F-8658-37DAD6608365}" type="slidenum">
              <a:rPr lang="en-US"/>
              <a:pPr>
                <a:defRPr/>
              </a:pPr>
              <a:t>45</a:t>
            </a:fld>
            <a:endParaRPr lang="en-US"/>
          </a:p>
        </p:txBody>
      </p:sp>
      <p:pic>
        <p:nvPicPr>
          <p:cNvPr id="238596" name="Picture 4" descr="n_kiasma_pyorat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762000" y="703263"/>
            <a:ext cx="7696200" cy="51641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E63CCA-925D-4776-8081-E53FF113B8B3}" type="slidenum">
              <a:rPr lang="en-US"/>
              <a:pPr>
                <a:defRPr/>
              </a:pPr>
              <a:t>46</a:t>
            </a:fld>
            <a:endParaRPr lang="en-US"/>
          </a:p>
        </p:txBody>
      </p:sp>
      <p:pic>
        <p:nvPicPr>
          <p:cNvPr id="239620" name="Picture 4" descr="kiasma0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371600"/>
            <a:ext cx="7162800" cy="45847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8132" name="Text Box 5"/>
          <p:cNvSpPr txBox="1">
            <a:spLocks noChangeArrowheads="1"/>
          </p:cNvSpPr>
          <p:nvPr/>
        </p:nvSpPr>
        <p:spPr bwMode="auto">
          <a:xfrm>
            <a:off x="5816600" y="533400"/>
            <a:ext cx="2946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800" dirty="0">
                <a:solidFill>
                  <a:srgbClr val="C00000"/>
                </a:solidFill>
                <a:cs typeface="B Bardiya" pitchFamily="2" charset="-78"/>
              </a:rPr>
              <a:t>موزه در برف و مه زمستان</a:t>
            </a:r>
            <a:endParaRPr lang="en-US" sz="2800" dirty="0">
              <a:solidFill>
                <a:srgbClr val="C00000"/>
              </a:solidFill>
              <a:cs typeface="B Bardiya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3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4"/>
          <p:cNvSpPr>
            <a:spLocks noGrp="1" noChangeArrowheads="1"/>
          </p:cNvSpPr>
          <p:nvPr>
            <p:ph type="title"/>
          </p:nvPr>
        </p:nvSpPr>
        <p:spPr>
          <a:xfrm>
            <a:off x="4495800" y="381000"/>
            <a:ext cx="4114800" cy="835025"/>
          </a:xfrm>
        </p:spPr>
        <p:txBody>
          <a:bodyPr/>
          <a:lstStyle/>
          <a:p>
            <a:pPr algn="r" eaLnBrk="1" hangingPunct="1"/>
            <a:r>
              <a:rPr lang="fa-IR" sz="28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B Bardiya" pitchFamily="2" charset="-78"/>
              </a:rPr>
              <a:t>مساحت فضاهاي موجود در موزه</a:t>
            </a:r>
            <a:endParaRPr lang="en-US" sz="2800" dirty="0" smtClean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B Bardiya" pitchFamily="2" charset="-78"/>
            </a:endParaRPr>
          </a:p>
        </p:txBody>
      </p:sp>
      <p:graphicFrame>
        <p:nvGraphicFramePr>
          <p:cNvPr id="245068" name="Group 332"/>
          <p:cNvGraphicFramePr>
            <a:graphicFrameLocks noGrp="1"/>
          </p:cNvGraphicFramePr>
          <p:nvPr>
            <p:ph type="tbl" idx="1"/>
          </p:nvPr>
        </p:nvGraphicFramePr>
        <p:xfrm>
          <a:off x="457200" y="1295400"/>
          <a:ext cx="8229600" cy="4530728"/>
        </p:xfrm>
        <a:graphic>
          <a:graphicData uri="http://schemas.openxmlformats.org/drawingml/2006/table">
            <a:tbl>
              <a:tblPr/>
              <a:tblGrid>
                <a:gridCol w="426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11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مساحت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تعداد 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فضا هاي موزه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900 متر مربع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9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1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1500 متر مربع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13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همراه با اتاق پروژکسيون حدود 300 متر مربع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230 صندلي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11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حدود 250 متر مربع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 در دو طبقه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حدود 300 متر مربع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11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حدود 100 متر مربع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حدود 100 متر مربع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11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حدود 70 متر مربع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27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حدود 40 متر مربع –در مجاورت اتاق بازي و سر گرمي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cs typeface="B Bardiya" pitchFamily="2" charset="-78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cs typeface="B Bardiy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051550"/>
            <a:ext cx="2133600" cy="365125"/>
          </a:xfrm>
        </p:spPr>
        <p:txBody>
          <a:bodyPr/>
          <a:lstStyle/>
          <a:p>
            <a:pPr>
              <a:defRPr/>
            </a:pPr>
            <a:fld id="{CBAC534B-0FDD-45EA-9479-CEEB20649734}" type="slidenum">
              <a:rPr lang="en-US" smtClean="0"/>
              <a:pPr>
                <a:defRPr/>
              </a:pPr>
              <a:t>47</a:t>
            </a:fld>
            <a:endParaRPr lang="en-US" smtClean="0"/>
          </a:p>
        </p:txBody>
      </p:sp>
      <p:sp>
        <p:nvSpPr>
          <p:cNvPr id="49206" name="Rectangle 45"/>
          <p:cNvSpPr>
            <a:spLocks noChangeArrowheads="1"/>
          </p:cNvSpPr>
          <p:nvPr/>
        </p:nvSpPr>
        <p:spPr bwMode="auto">
          <a:xfrm>
            <a:off x="6553200" y="5029200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fa-IR" sz="2000">
                <a:cs typeface="B Bardiya" pitchFamily="2" charset="-78"/>
              </a:rPr>
              <a:t>اتاق استراحت</a:t>
            </a:r>
            <a:endParaRPr lang="en-US" sz="2000">
              <a:cs typeface="B Bardiya" pitchFamily="2" charset="-78"/>
            </a:endParaRPr>
          </a:p>
        </p:txBody>
      </p:sp>
      <p:sp>
        <p:nvSpPr>
          <p:cNvPr id="49207" name="Rectangle 43"/>
          <p:cNvSpPr>
            <a:spLocks noChangeArrowheads="1"/>
          </p:cNvSpPr>
          <p:nvPr/>
        </p:nvSpPr>
        <p:spPr bwMode="auto">
          <a:xfrm>
            <a:off x="2514600" y="4940300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08" name="Rectangle 42"/>
          <p:cNvSpPr>
            <a:spLocks noChangeArrowheads="1"/>
          </p:cNvSpPr>
          <p:nvPr/>
        </p:nvSpPr>
        <p:spPr bwMode="auto">
          <a:xfrm>
            <a:off x="457200" y="4940300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09" name="Rectangle 41"/>
          <p:cNvSpPr>
            <a:spLocks noChangeArrowheads="1"/>
          </p:cNvSpPr>
          <p:nvPr/>
        </p:nvSpPr>
        <p:spPr bwMode="auto">
          <a:xfrm>
            <a:off x="6553200" y="4648200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fa-IR" sz="2000" dirty="0">
                <a:cs typeface="B Bardiya" pitchFamily="2" charset="-78"/>
              </a:rPr>
              <a:t>اتاق </a:t>
            </a:r>
            <a:r>
              <a:rPr lang="fa-IR" sz="2000" dirty="0" smtClean="0">
                <a:cs typeface="B Bardiya" pitchFamily="2" charset="-78"/>
              </a:rPr>
              <a:t>بازي </a:t>
            </a:r>
            <a:r>
              <a:rPr lang="fa-IR" sz="2000" dirty="0">
                <a:cs typeface="B Bardiya" pitchFamily="2" charset="-78"/>
              </a:rPr>
              <a:t>و </a:t>
            </a:r>
            <a:r>
              <a:rPr lang="fa-IR" sz="2000" dirty="0" smtClean="0">
                <a:cs typeface="B Bardiya" pitchFamily="2" charset="-78"/>
              </a:rPr>
              <a:t>سرگرمي</a:t>
            </a:r>
            <a:endParaRPr lang="en-US" sz="2000" dirty="0">
              <a:cs typeface="B Bardiya" pitchFamily="2" charset="-78"/>
            </a:endParaRPr>
          </a:p>
        </p:txBody>
      </p:sp>
      <p:sp>
        <p:nvSpPr>
          <p:cNvPr id="49210" name="Rectangle 40"/>
          <p:cNvSpPr>
            <a:spLocks noChangeArrowheads="1"/>
          </p:cNvSpPr>
          <p:nvPr/>
        </p:nvSpPr>
        <p:spPr bwMode="auto">
          <a:xfrm>
            <a:off x="4572000" y="4484688"/>
            <a:ext cx="20574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11" name="Rectangle 39"/>
          <p:cNvSpPr>
            <a:spLocks noChangeArrowheads="1"/>
          </p:cNvSpPr>
          <p:nvPr/>
        </p:nvSpPr>
        <p:spPr bwMode="auto">
          <a:xfrm>
            <a:off x="2514600" y="4484688"/>
            <a:ext cx="20574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12" name="Rectangle 38"/>
          <p:cNvSpPr>
            <a:spLocks noChangeArrowheads="1"/>
          </p:cNvSpPr>
          <p:nvPr/>
        </p:nvSpPr>
        <p:spPr bwMode="auto">
          <a:xfrm>
            <a:off x="457200" y="4484688"/>
            <a:ext cx="20574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13" name="Rectangle 37"/>
          <p:cNvSpPr>
            <a:spLocks noChangeArrowheads="1"/>
          </p:cNvSpPr>
          <p:nvPr/>
        </p:nvSpPr>
        <p:spPr bwMode="auto">
          <a:xfrm>
            <a:off x="6553200" y="3810000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fa-IR" sz="2000" dirty="0">
                <a:cs typeface="B Bardiya" pitchFamily="2" charset="-78"/>
              </a:rPr>
              <a:t>کتاب </a:t>
            </a:r>
            <a:r>
              <a:rPr lang="fa-IR" sz="2000" dirty="0" smtClean="0">
                <a:cs typeface="B Bardiya" pitchFamily="2" charset="-78"/>
              </a:rPr>
              <a:t>فروشي</a:t>
            </a:r>
            <a:endParaRPr lang="en-US" sz="2000" dirty="0">
              <a:cs typeface="B Bardiya" pitchFamily="2" charset="-78"/>
            </a:endParaRPr>
          </a:p>
        </p:txBody>
      </p:sp>
      <p:sp>
        <p:nvSpPr>
          <p:cNvPr id="49214" name="Rectangle 36"/>
          <p:cNvSpPr>
            <a:spLocks noChangeArrowheads="1"/>
          </p:cNvSpPr>
          <p:nvPr/>
        </p:nvSpPr>
        <p:spPr bwMode="auto">
          <a:xfrm>
            <a:off x="4572000" y="4029075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15" name="Rectangle 35"/>
          <p:cNvSpPr>
            <a:spLocks noChangeArrowheads="1"/>
          </p:cNvSpPr>
          <p:nvPr/>
        </p:nvSpPr>
        <p:spPr bwMode="auto">
          <a:xfrm>
            <a:off x="2514600" y="4029075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16" name="Rectangle 34"/>
          <p:cNvSpPr>
            <a:spLocks noChangeArrowheads="1"/>
          </p:cNvSpPr>
          <p:nvPr/>
        </p:nvSpPr>
        <p:spPr bwMode="auto">
          <a:xfrm>
            <a:off x="457200" y="4029075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17" name="Rectangle 33"/>
          <p:cNvSpPr>
            <a:spLocks noChangeArrowheads="1"/>
          </p:cNvSpPr>
          <p:nvPr/>
        </p:nvSpPr>
        <p:spPr bwMode="auto">
          <a:xfrm>
            <a:off x="6553200" y="4191000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fa-IR" sz="2000">
                <a:cs typeface="B Bardiya" pitchFamily="2" charset="-78"/>
              </a:rPr>
              <a:t>کارگاه کودکان</a:t>
            </a:r>
            <a:endParaRPr lang="en-US" sz="2000">
              <a:cs typeface="B Bardiya" pitchFamily="2" charset="-78"/>
            </a:endParaRPr>
          </a:p>
        </p:txBody>
      </p:sp>
      <p:sp>
        <p:nvSpPr>
          <p:cNvPr id="49218" name="Rectangle 32"/>
          <p:cNvSpPr>
            <a:spLocks noChangeArrowheads="1"/>
          </p:cNvSpPr>
          <p:nvPr/>
        </p:nvSpPr>
        <p:spPr bwMode="auto">
          <a:xfrm>
            <a:off x="4572000" y="3573463"/>
            <a:ext cx="20574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19" name="Rectangle 31"/>
          <p:cNvSpPr>
            <a:spLocks noChangeArrowheads="1"/>
          </p:cNvSpPr>
          <p:nvPr/>
        </p:nvSpPr>
        <p:spPr bwMode="auto">
          <a:xfrm>
            <a:off x="2514600" y="3573463"/>
            <a:ext cx="20574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20" name="Rectangle 30"/>
          <p:cNvSpPr>
            <a:spLocks noChangeArrowheads="1"/>
          </p:cNvSpPr>
          <p:nvPr/>
        </p:nvSpPr>
        <p:spPr bwMode="auto">
          <a:xfrm>
            <a:off x="457200" y="3573463"/>
            <a:ext cx="20574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21" name="Rectangle 29"/>
          <p:cNvSpPr>
            <a:spLocks noChangeArrowheads="1"/>
          </p:cNvSpPr>
          <p:nvPr/>
        </p:nvSpPr>
        <p:spPr bwMode="auto">
          <a:xfrm>
            <a:off x="6553200" y="2971800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fa-IR" sz="2000">
                <a:cs typeface="B Bardiya" pitchFamily="2" charset="-78"/>
              </a:rPr>
              <a:t>کتابخانه</a:t>
            </a:r>
            <a:endParaRPr lang="en-US" sz="2000">
              <a:cs typeface="B Bardiya" pitchFamily="2" charset="-78"/>
            </a:endParaRPr>
          </a:p>
        </p:txBody>
      </p:sp>
      <p:sp>
        <p:nvSpPr>
          <p:cNvPr id="49222" name="Rectangle 27"/>
          <p:cNvSpPr>
            <a:spLocks noChangeArrowheads="1"/>
          </p:cNvSpPr>
          <p:nvPr/>
        </p:nvSpPr>
        <p:spPr bwMode="auto">
          <a:xfrm>
            <a:off x="2514600" y="3117850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23" name="Rectangle 26"/>
          <p:cNvSpPr>
            <a:spLocks noChangeArrowheads="1"/>
          </p:cNvSpPr>
          <p:nvPr/>
        </p:nvSpPr>
        <p:spPr bwMode="auto">
          <a:xfrm>
            <a:off x="457200" y="3117850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24" name="Rectangle 25"/>
          <p:cNvSpPr>
            <a:spLocks noChangeArrowheads="1"/>
          </p:cNvSpPr>
          <p:nvPr/>
        </p:nvSpPr>
        <p:spPr bwMode="auto">
          <a:xfrm>
            <a:off x="6553200" y="3352800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fa-IR" sz="2000">
                <a:cs typeface="B Bardiya" pitchFamily="2" charset="-78"/>
              </a:rPr>
              <a:t>کافه</a:t>
            </a:r>
            <a:endParaRPr lang="en-US" sz="2000">
              <a:cs typeface="B Bardiya" pitchFamily="2" charset="-78"/>
            </a:endParaRPr>
          </a:p>
        </p:txBody>
      </p:sp>
      <p:sp>
        <p:nvSpPr>
          <p:cNvPr id="49225" name="Rectangle 23"/>
          <p:cNvSpPr>
            <a:spLocks noChangeArrowheads="1"/>
          </p:cNvSpPr>
          <p:nvPr/>
        </p:nvSpPr>
        <p:spPr bwMode="auto">
          <a:xfrm>
            <a:off x="2514600" y="2662238"/>
            <a:ext cx="20574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26" name="Rectangle 22"/>
          <p:cNvSpPr>
            <a:spLocks noChangeArrowheads="1"/>
          </p:cNvSpPr>
          <p:nvPr/>
        </p:nvSpPr>
        <p:spPr bwMode="auto">
          <a:xfrm>
            <a:off x="457200" y="2662238"/>
            <a:ext cx="20574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27" name="Rectangle 21"/>
          <p:cNvSpPr>
            <a:spLocks noChangeArrowheads="1"/>
          </p:cNvSpPr>
          <p:nvPr/>
        </p:nvSpPr>
        <p:spPr bwMode="auto">
          <a:xfrm>
            <a:off x="6553200" y="2590800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fa-IR" sz="2000" dirty="0">
                <a:cs typeface="B Bardiya" pitchFamily="2" charset="-78"/>
              </a:rPr>
              <a:t>تالار </a:t>
            </a:r>
            <a:r>
              <a:rPr lang="fa-IR" sz="2000" dirty="0" smtClean="0">
                <a:cs typeface="B Bardiya" pitchFamily="2" charset="-78"/>
              </a:rPr>
              <a:t>گردهمايي</a:t>
            </a:r>
            <a:endParaRPr lang="en-US" sz="2000" dirty="0">
              <a:cs typeface="B Bardiya" pitchFamily="2" charset="-78"/>
            </a:endParaRPr>
          </a:p>
        </p:txBody>
      </p:sp>
      <p:sp>
        <p:nvSpPr>
          <p:cNvPr id="49228" name="Rectangle 20"/>
          <p:cNvSpPr>
            <a:spLocks noChangeArrowheads="1"/>
          </p:cNvSpPr>
          <p:nvPr/>
        </p:nvSpPr>
        <p:spPr bwMode="auto">
          <a:xfrm>
            <a:off x="4572000" y="2206625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29" name="Rectangle 19"/>
          <p:cNvSpPr>
            <a:spLocks noChangeArrowheads="1"/>
          </p:cNvSpPr>
          <p:nvPr/>
        </p:nvSpPr>
        <p:spPr bwMode="auto">
          <a:xfrm>
            <a:off x="2514600" y="2206625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30" name="Rectangle 18"/>
          <p:cNvSpPr>
            <a:spLocks noChangeArrowheads="1"/>
          </p:cNvSpPr>
          <p:nvPr/>
        </p:nvSpPr>
        <p:spPr bwMode="auto">
          <a:xfrm>
            <a:off x="457200" y="2206625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31" name="Rectangle 13"/>
          <p:cNvSpPr>
            <a:spLocks noChangeArrowheads="1"/>
          </p:cNvSpPr>
          <p:nvPr/>
        </p:nvSpPr>
        <p:spPr bwMode="auto">
          <a:xfrm>
            <a:off x="6629400" y="2209800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fa-IR" sz="2000" dirty="0" smtClean="0">
                <a:cs typeface="B Bardiya" pitchFamily="2" charset="-78"/>
              </a:rPr>
              <a:t>گالري هاي </a:t>
            </a:r>
            <a:r>
              <a:rPr lang="fa-IR" sz="2000" dirty="0">
                <a:cs typeface="B Bardiya" pitchFamily="2" charset="-78"/>
              </a:rPr>
              <a:t>موقت</a:t>
            </a:r>
            <a:endParaRPr lang="en-US" sz="2000" dirty="0">
              <a:cs typeface="B Bardiya" pitchFamily="2" charset="-78"/>
            </a:endParaRPr>
          </a:p>
        </p:txBody>
      </p:sp>
      <p:sp>
        <p:nvSpPr>
          <p:cNvPr id="49232" name="Rectangle 12"/>
          <p:cNvSpPr>
            <a:spLocks noChangeArrowheads="1"/>
          </p:cNvSpPr>
          <p:nvPr/>
        </p:nvSpPr>
        <p:spPr bwMode="auto">
          <a:xfrm>
            <a:off x="4572000" y="1751013"/>
            <a:ext cx="20574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33" name="Rectangle 11"/>
          <p:cNvSpPr>
            <a:spLocks noChangeArrowheads="1"/>
          </p:cNvSpPr>
          <p:nvPr/>
        </p:nvSpPr>
        <p:spPr bwMode="auto">
          <a:xfrm>
            <a:off x="2514600" y="1751013"/>
            <a:ext cx="20574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34" name="Rectangle 10"/>
          <p:cNvSpPr>
            <a:spLocks noChangeArrowheads="1"/>
          </p:cNvSpPr>
          <p:nvPr/>
        </p:nvSpPr>
        <p:spPr bwMode="auto">
          <a:xfrm>
            <a:off x="457200" y="1751013"/>
            <a:ext cx="20574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35" name="Rectangle 9"/>
          <p:cNvSpPr>
            <a:spLocks noChangeArrowheads="1"/>
          </p:cNvSpPr>
          <p:nvPr/>
        </p:nvSpPr>
        <p:spPr bwMode="auto">
          <a:xfrm>
            <a:off x="6629400" y="1752600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fa-IR" sz="2000" dirty="0" smtClean="0">
                <a:cs typeface="B Bardiya" pitchFamily="2" charset="-78"/>
              </a:rPr>
              <a:t>گالري هاي دائمي</a:t>
            </a:r>
            <a:endParaRPr lang="en-US" sz="2000" dirty="0">
              <a:cs typeface="B Bardiya" pitchFamily="2" charset="-78"/>
            </a:endParaRPr>
          </a:p>
        </p:txBody>
      </p:sp>
      <p:sp>
        <p:nvSpPr>
          <p:cNvPr id="49236" name="Rectangle 8"/>
          <p:cNvSpPr>
            <a:spLocks noChangeArrowheads="1"/>
          </p:cNvSpPr>
          <p:nvPr/>
        </p:nvSpPr>
        <p:spPr bwMode="auto">
          <a:xfrm>
            <a:off x="4572000" y="1295400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37" name="Rectangle 7"/>
          <p:cNvSpPr>
            <a:spLocks noChangeArrowheads="1"/>
          </p:cNvSpPr>
          <p:nvPr/>
        </p:nvSpPr>
        <p:spPr bwMode="auto">
          <a:xfrm>
            <a:off x="2514600" y="1295400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  <p:sp>
        <p:nvSpPr>
          <p:cNvPr id="49238" name="Rectangle 6"/>
          <p:cNvSpPr>
            <a:spLocks noChangeArrowheads="1"/>
          </p:cNvSpPr>
          <p:nvPr/>
        </p:nvSpPr>
        <p:spPr bwMode="auto">
          <a:xfrm>
            <a:off x="457200" y="1295400"/>
            <a:ext cx="2057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en-US" sz="240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9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9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9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9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9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9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9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9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9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9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9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4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4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4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4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4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4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4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4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4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4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4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4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4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4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4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4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2" grpId="0"/>
      <p:bldP spid="49206" grpId="0"/>
      <p:bldP spid="49207" grpId="0"/>
      <p:bldP spid="49208" grpId="0"/>
      <p:bldP spid="49209" grpId="0"/>
      <p:bldP spid="49210" grpId="0"/>
      <p:bldP spid="49211" grpId="0"/>
      <p:bldP spid="49212" grpId="0"/>
      <p:bldP spid="49213" grpId="0"/>
      <p:bldP spid="49214" grpId="0"/>
      <p:bldP spid="49215" grpId="0"/>
      <p:bldP spid="49216" grpId="0"/>
      <p:bldP spid="49217" grpId="0"/>
      <p:bldP spid="49218" grpId="0"/>
      <p:bldP spid="49219" grpId="0"/>
      <p:bldP spid="49220" grpId="0"/>
      <p:bldP spid="49221" grpId="0"/>
      <p:bldP spid="49222" grpId="0"/>
      <p:bldP spid="49223" grpId="0"/>
      <p:bldP spid="49224" grpId="0"/>
      <p:bldP spid="49225" grpId="0"/>
      <p:bldP spid="49226" grpId="0"/>
      <p:bldP spid="49227" grpId="0"/>
      <p:bldP spid="49228" grpId="0"/>
      <p:bldP spid="49229" grpId="0"/>
      <p:bldP spid="49230" grpId="0"/>
      <p:bldP spid="49231" grpId="0"/>
      <p:bldP spid="49232" grpId="0"/>
      <p:bldP spid="49233" grpId="0"/>
      <p:bldP spid="49234" grpId="0"/>
      <p:bldP spid="49235" grpId="0"/>
      <p:bldP spid="49236" grpId="0"/>
      <p:bldP spid="49237" grpId="0"/>
      <p:bldP spid="4923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E42CEF-EF65-4CDE-8090-D76931A2C80C}" type="slidenum">
              <a:rPr lang="en-US"/>
              <a:pPr>
                <a:defRPr/>
              </a:pPr>
              <a:t>48</a:t>
            </a:fld>
            <a:endParaRPr lang="en-US"/>
          </a:p>
        </p:txBody>
      </p:sp>
      <p:pic>
        <p:nvPicPr>
          <p:cNvPr id="240644" name="Picture 4" descr="untitled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650875"/>
            <a:ext cx="3962400" cy="24733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40645" name="Picture 5" descr="kiasma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67225" y="609600"/>
            <a:ext cx="3914775" cy="5715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0181" name="Text Box 6"/>
          <p:cNvSpPr txBox="1">
            <a:spLocks noChangeArrowheads="1"/>
          </p:cNvSpPr>
          <p:nvPr/>
        </p:nvSpPr>
        <p:spPr bwMode="auto">
          <a:xfrm>
            <a:off x="381000" y="4114800"/>
            <a:ext cx="35734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2400" dirty="0">
                <a:cs typeface="B Bardiya" pitchFamily="2" charset="-78"/>
              </a:rPr>
              <a:t>نمونه </a:t>
            </a:r>
            <a:r>
              <a:rPr lang="fa-IR" sz="2400" dirty="0" smtClean="0">
                <a:cs typeface="B Bardiya" pitchFamily="2" charset="-78"/>
              </a:rPr>
              <a:t>اي </a:t>
            </a:r>
            <a:r>
              <a:rPr lang="fa-IR" sz="2400" dirty="0">
                <a:cs typeface="B Bardiya" pitchFamily="2" charset="-78"/>
              </a:rPr>
              <a:t>از اثار </a:t>
            </a:r>
            <a:r>
              <a:rPr lang="fa-IR" sz="2400" dirty="0" smtClean="0">
                <a:cs typeface="B Bardiya" pitchFamily="2" charset="-78"/>
              </a:rPr>
              <a:t>نمايش </a:t>
            </a:r>
            <a:r>
              <a:rPr lang="fa-IR" sz="2400" dirty="0">
                <a:cs typeface="B Bardiya" pitchFamily="2" charset="-78"/>
              </a:rPr>
              <a:t>داده شده در موزه</a:t>
            </a:r>
            <a:endParaRPr lang="en-US" sz="2400" dirty="0">
              <a:cs typeface="B Bardiya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0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40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A29C8F-6306-4674-84FC-F916030F5001}" type="slidenum">
              <a:rPr lang="en-US"/>
              <a:pPr>
                <a:defRPr/>
              </a:pPr>
              <a:t>49</a:t>
            </a:fld>
            <a:endParaRPr lang="en-US"/>
          </a:p>
        </p:txBody>
      </p:sp>
      <p:pic>
        <p:nvPicPr>
          <p:cNvPr id="2051" name="Picture 4" descr="kiasma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1790700"/>
            <a:ext cx="60960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1874454" y="5257800"/>
            <a:ext cx="246894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7200" dirty="0" smtClean="0">
                <a:latin typeface="Playbill" pitchFamily="82" charset="0"/>
                <a:ea typeface="Arial Unicode MS" pitchFamily="34" charset="-128"/>
                <a:cs typeface="B Narenj" pitchFamily="2" charset="-78"/>
              </a:rPr>
              <a:t>دانشجو:</a:t>
            </a:r>
            <a:endParaRPr lang="fa-IR" sz="7200" dirty="0">
              <a:latin typeface="Playbill" pitchFamily="82" charset="0"/>
              <a:ea typeface="Arial Unicode MS" pitchFamily="34" charset="-128"/>
              <a:cs typeface="B Narenj" pitchFamily="2" charset="-78"/>
            </a:endParaRPr>
          </a:p>
        </p:txBody>
      </p:sp>
      <p:sp>
        <p:nvSpPr>
          <p:cNvPr id="2053" name="Text Box 6"/>
          <p:cNvSpPr txBox="1">
            <a:spLocks noChangeArrowheads="1"/>
          </p:cNvSpPr>
          <p:nvPr/>
        </p:nvSpPr>
        <p:spPr bwMode="auto">
          <a:xfrm>
            <a:off x="5468297" y="729109"/>
            <a:ext cx="201850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fa-IR" sz="8000" dirty="0" smtClean="0">
                <a:latin typeface=" "/>
                <a:ea typeface="Arial Unicode MS" pitchFamily="34" charset="-128"/>
                <a:cs typeface="2  Narenj" pitchFamily="2" charset="-78"/>
              </a:rPr>
              <a:t>استاد:</a:t>
            </a:r>
            <a:endParaRPr lang="en-US" sz="8000" dirty="0">
              <a:latin typeface=" "/>
              <a:ea typeface="Arial Unicode MS" pitchFamily="34" charset="-128"/>
              <a:cs typeface="2  Narenj" pitchFamily="2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6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  <p:bldP spid="20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1DEB53-763E-49C2-84EC-AE7AF28A891A}" type="slidenum">
              <a:rPr lang="en-US"/>
              <a:pPr>
                <a:defRPr/>
              </a:pPr>
              <a:t>5</a:t>
            </a:fld>
            <a:endParaRPr lang="en-US"/>
          </a:p>
        </p:txBody>
      </p:sp>
      <p:pic>
        <p:nvPicPr>
          <p:cNvPr id="200708" name="Picture 4" descr="holl_hamsun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33400" y="1066800"/>
            <a:ext cx="8077200" cy="5384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2819400" y="228600"/>
            <a:ext cx="34020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/>
              <a:t>Knut Hamsun Museum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err="1"/>
              <a:t>Hamaröy</a:t>
            </a:r>
            <a:r>
              <a:rPr lang="en-US" sz="2400" dirty="0"/>
              <a:t>, Norway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200" y="6065931"/>
            <a:ext cx="1530350" cy="76517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0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19CAA-201F-4546-8967-A6A349B179E1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36712"/>
            <a:ext cx="7334768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142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0216D1-D521-4138-B833-045C90AD468A}" type="slidenum">
              <a:rPr lang="en-US"/>
              <a:pPr>
                <a:defRPr/>
              </a:pPr>
              <a:t>6</a:t>
            </a:fld>
            <a:endParaRPr lang="en-US"/>
          </a:p>
        </p:txBody>
      </p:sp>
      <p:pic>
        <p:nvPicPr>
          <p:cNvPr id="201732" name="Picture 4" descr="Model%20NW%20overall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914400" y="1143000"/>
            <a:ext cx="7696200" cy="52593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2895600" y="228600"/>
            <a:ext cx="31638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Bellevue Art Museum</a:t>
            </a:r>
            <a:br>
              <a:rPr lang="en-US" sz="2400" b="1"/>
            </a:br>
            <a:r>
              <a:rPr lang="en-US" sz="2400"/>
              <a:t>Bellevue, Washington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200" y="6065931"/>
            <a:ext cx="1530350" cy="76517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1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A75D6-9CF0-4A52-835D-BF6B559E2E05}" type="slidenum">
              <a:rPr lang="en-US"/>
              <a:pPr>
                <a:defRPr/>
              </a:pPr>
              <a:t>7</a:t>
            </a:fld>
            <a:endParaRPr lang="en-US"/>
          </a:p>
        </p:txBody>
      </p:sp>
      <p:pic>
        <p:nvPicPr>
          <p:cNvPr id="202756" name="Picture 4" descr="image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38200" y="1066800"/>
            <a:ext cx="7467600" cy="55419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2895600" y="312738"/>
            <a:ext cx="37099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err="1"/>
              <a:t>Cité</a:t>
            </a:r>
            <a:r>
              <a:rPr lang="en-US" sz="2400" b="1" dirty="0"/>
              <a:t> du Surf et de </a:t>
            </a:r>
            <a:r>
              <a:rPr lang="en-US" sz="2400" b="1" dirty="0" err="1"/>
              <a:t>l’Océan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Biarritz, France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200" y="6065931"/>
            <a:ext cx="1530350" cy="76517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2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5AE4D7-DDE5-44BA-8D9F-33488364997F}" type="slidenum">
              <a:rPr lang="en-US"/>
              <a:pPr>
                <a:defRPr/>
              </a:pPr>
              <a:t>8</a:t>
            </a:fld>
            <a:endParaRPr lang="en-US"/>
          </a:p>
        </p:txBody>
      </p:sp>
      <p:pic>
        <p:nvPicPr>
          <p:cNvPr id="199684" name="Picture 4" descr="1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09600" y="1446213"/>
            <a:ext cx="7772400" cy="503078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2667000" y="304800"/>
            <a:ext cx="32019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/>
              <a:t>Beijing Looped Hybrid</a:t>
            </a:r>
            <a:br>
              <a:rPr lang="en-US" sz="2400" b="1" dirty="0"/>
            </a:br>
            <a:r>
              <a:rPr lang="en-US" sz="2400" dirty="0"/>
              <a:t>Beijing, China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200" y="6065931"/>
            <a:ext cx="1530350" cy="76517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BD85AB-15A9-47DD-88BD-626B30E1BA72}" type="slidenum">
              <a:rPr lang="en-US"/>
              <a:pPr>
                <a:defRPr/>
              </a:pPr>
              <a:t>9</a:t>
            </a:fld>
            <a:endParaRPr lang="en-US"/>
          </a:p>
        </p:txBody>
      </p:sp>
      <p:pic>
        <p:nvPicPr>
          <p:cNvPr id="204804" name="Picture 4" descr="1_Museum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513138" y="304800"/>
            <a:ext cx="5249862" cy="60499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685800" y="685800"/>
            <a:ext cx="19050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/>
              <a:t>Natural History Museum of Los Angeles County</a:t>
            </a:r>
            <a:br>
              <a:rPr lang="en-US" sz="2800" b="1" dirty="0"/>
            </a:br>
            <a:r>
              <a:rPr lang="en-US" sz="2800" dirty="0"/>
              <a:t>Los Angeles, California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200" y="6065931"/>
            <a:ext cx="1530350" cy="76517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4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theme/theme1.xml><?xml version="1.0" encoding="utf-8"?>
<a:theme xmlns:a="http://schemas.openxmlformats.org/drawingml/2006/main" name="موزه کیاسما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موزه کیاسما</Template>
  <TotalTime>7</TotalTime>
  <Words>1016</Words>
  <Application>Microsoft Office PowerPoint</Application>
  <PresentationFormat>Letter Paper (8.5x11 in)</PresentationFormat>
  <Paragraphs>302</Paragraphs>
  <Slides>50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63" baseType="lpstr">
      <vt:lpstr> </vt:lpstr>
      <vt:lpstr>2  Narenj</vt:lpstr>
      <vt:lpstr>Agency FB</vt:lpstr>
      <vt:lpstr>Arial</vt:lpstr>
      <vt:lpstr>Arial Unicode MS</vt:lpstr>
      <vt:lpstr>B Bardiya</vt:lpstr>
      <vt:lpstr>B Narenj</vt:lpstr>
      <vt:lpstr>Calibri</vt:lpstr>
      <vt:lpstr>Comic Sans MS</vt:lpstr>
      <vt:lpstr>CountryBlueprint</vt:lpstr>
      <vt:lpstr>Playbill</vt:lpstr>
      <vt:lpstr>Wingdings</vt:lpstr>
      <vt:lpstr>موزه کیاسما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بررسي حجم بنا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مساحت فضاهاي موجود در موزه</vt:lpstr>
      <vt:lpstr>PowerPoint Presentation</vt:lpstr>
      <vt:lpstr>PowerPoint Presentation</vt:lpstr>
      <vt:lpstr>PowerPoint Presentation</vt:lpstr>
    </vt:vector>
  </TitlesOfParts>
  <Manager>www.disamag.com</Manager>
  <Company>www.disamag.com</Company>
  <LinksUpToDate>false</LinksUpToDate>
  <SharedDoc>false</SharedDoc>
  <HyperlinkBase>www.disamag.com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www.disamag.com</dc:title>
  <dc:subject>www.disamag.com</dc:subject>
  <dc:creator>Hamid;www.disamag.com</dc:creator>
  <cp:keywords>www.disamag.com</cp:keywords>
  <dc:description>www.disamag.com</dc:description>
  <cp:lastModifiedBy>Administrator</cp:lastModifiedBy>
  <cp:revision>4</cp:revision>
  <dcterms:created xsi:type="dcterms:W3CDTF">2014-11-13T11:20:45Z</dcterms:created>
  <dcterms:modified xsi:type="dcterms:W3CDTF">2018-01-16T14:04:40Z</dcterms:modified>
  <cp:category>www.disamag.com</cp:category>
  <cp:contentStatus>www.disamag.com</cp:contentStatus>
</cp:coreProperties>
</file>