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67" r:id="rId2"/>
    <p:sldId id="260" r:id="rId3"/>
    <p:sldId id="256" r:id="rId4"/>
    <p:sldId id="257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>
      <p:cViewPr varScale="1">
        <p:scale>
          <a:sx n="124" d="100"/>
          <a:sy n="124" d="100"/>
        </p:scale>
        <p:origin x="6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B Homa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B Homa" charset="0"/>
              </a:defRPr>
            </a:lvl1pPr>
          </a:lstStyle>
          <a:p>
            <a:fld id="{2A925D9D-F14C-4C5E-A0FE-50DB8763AC4A}" type="datetimeFigureOut">
              <a:rPr lang="en-US" smtClean="0"/>
              <a:pPr/>
              <a:t>9/29/19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B Homa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B Homa" charset="0"/>
              </a:defRPr>
            </a:lvl1pPr>
          </a:lstStyle>
          <a:p>
            <a:fld id="{0066EAFA-A43D-4CE1-A176-6155192EF1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570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B Homa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B Homa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B Homa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B Homa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B Homa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6EAFA-A43D-4CE1-A176-6155192EF1B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74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B13C-334F-4AB5-8365-5F4C195317FA}" type="datetimeFigureOut">
              <a:rPr lang="en-US" smtClean="0"/>
              <a:t>9/29/19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04C48A0-66D2-41C5-9299-6E8D356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652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B13C-334F-4AB5-8365-5F4C195317FA}" type="datetimeFigureOut">
              <a:rPr lang="en-US" smtClean="0"/>
              <a:t>9/29/19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04C48A0-66D2-41C5-9299-6E8D356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432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B13C-334F-4AB5-8365-5F4C195317FA}" type="datetimeFigureOut">
              <a:rPr lang="en-US" smtClean="0"/>
              <a:t>9/29/19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04C48A0-66D2-41C5-9299-6E8D356EA08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117854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B13C-334F-4AB5-8365-5F4C195317FA}" type="datetimeFigureOut">
              <a:rPr lang="en-US" smtClean="0"/>
              <a:t>9/29/19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04C48A0-66D2-41C5-9299-6E8D356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903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B13C-334F-4AB5-8365-5F4C195317FA}" type="datetimeFigureOut">
              <a:rPr lang="en-US" smtClean="0"/>
              <a:t>9/29/19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04C48A0-66D2-41C5-9299-6E8D356EA08B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50197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B13C-334F-4AB5-8365-5F4C195317FA}" type="datetimeFigureOut">
              <a:rPr lang="en-US" smtClean="0"/>
              <a:t>9/29/19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04C48A0-66D2-41C5-9299-6E8D356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9806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B13C-334F-4AB5-8365-5F4C195317FA}" type="datetimeFigureOut">
              <a:rPr lang="en-US" smtClean="0"/>
              <a:t>9/29/19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48A0-66D2-41C5-9299-6E8D356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7896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B13C-334F-4AB5-8365-5F4C195317FA}" type="datetimeFigureOut">
              <a:rPr lang="en-US" smtClean="0"/>
              <a:t>9/29/19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48A0-66D2-41C5-9299-6E8D356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22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B13C-334F-4AB5-8365-5F4C195317FA}" type="datetimeFigureOut">
              <a:rPr lang="en-US" smtClean="0"/>
              <a:t>9/29/19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48A0-66D2-41C5-9299-6E8D356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926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B13C-334F-4AB5-8365-5F4C195317FA}" type="datetimeFigureOut">
              <a:rPr lang="en-US" smtClean="0"/>
              <a:t>9/29/19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04C48A0-66D2-41C5-9299-6E8D356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494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B13C-334F-4AB5-8365-5F4C195317FA}" type="datetimeFigureOut">
              <a:rPr lang="en-US" smtClean="0"/>
              <a:t>9/29/19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04C48A0-66D2-41C5-9299-6E8D356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7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B13C-334F-4AB5-8365-5F4C195317FA}" type="datetimeFigureOut">
              <a:rPr lang="en-US" smtClean="0"/>
              <a:t>9/29/19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04C48A0-66D2-41C5-9299-6E8D356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313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B13C-334F-4AB5-8365-5F4C195317FA}" type="datetimeFigureOut">
              <a:rPr lang="en-US" smtClean="0"/>
              <a:t>9/29/19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48A0-66D2-41C5-9299-6E8D356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528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B13C-334F-4AB5-8365-5F4C195317FA}" type="datetimeFigureOut">
              <a:rPr lang="en-US" smtClean="0"/>
              <a:t>9/29/19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48A0-66D2-41C5-9299-6E8D356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772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B13C-334F-4AB5-8365-5F4C195317FA}" type="datetimeFigureOut">
              <a:rPr lang="en-US" smtClean="0"/>
              <a:t>9/29/19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48A0-66D2-41C5-9299-6E8D356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5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1B13C-334F-4AB5-8365-5F4C195317FA}" type="datetimeFigureOut">
              <a:rPr lang="en-US" smtClean="0"/>
              <a:t>9/29/19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04C48A0-66D2-41C5-9299-6E8D356EA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394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B Homa" charset="0"/>
              </a:defRPr>
            </a:lvl1pPr>
          </a:lstStyle>
          <a:p>
            <a:fld id="{DFA1B13C-334F-4AB5-8365-5F4C195317FA}" type="datetimeFigureOut">
              <a:rPr lang="en-US" smtClean="0"/>
              <a:pPr/>
              <a:t>9/29/19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B Homa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 i="0">
                <a:solidFill>
                  <a:srgbClr val="FEFFFF"/>
                </a:solidFill>
                <a:latin typeface="B Homa" charset="0"/>
              </a:defRPr>
            </a:lvl1pPr>
          </a:lstStyle>
          <a:p>
            <a:fld id="{B04C48A0-66D2-41C5-9299-6E8D356EA08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416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tx1">
              <a:lumMod val="85000"/>
              <a:lumOff val="15000"/>
            </a:schemeClr>
          </a:solidFill>
          <a:latin typeface="B Homa" charset="0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b="0" i="0" kern="1200">
          <a:solidFill>
            <a:schemeClr val="tx1">
              <a:lumMod val="75000"/>
              <a:lumOff val="25000"/>
            </a:schemeClr>
          </a:solidFill>
          <a:latin typeface="B Homa" charset="0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b="0" i="0" kern="1200">
          <a:solidFill>
            <a:schemeClr val="tx1">
              <a:lumMod val="75000"/>
              <a:lumOff val="25000"/>
            </a:schemeClr>
          </a:solidFill>
          <a:latin typeface="B Homa" charset="0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b="0" i="0" kern="1200">
          <a:solidFill>
            <a:schemeClr val="tx1">
              <a:lumMod val="75000"/>
              <a:lumOff val="25000"/>
            </a:schemeClr>
          </a:solidFill>
          <a:latin typeface="B Homa" charset="0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b="0" i="0" kern="1200">
          <a:solidFill>
            <a:schemeClr val="tx1">
              <a:lumMod val="75000"/>
              <a:lumOff val="25000"/>
            </a:schemeClr>
          </a:solidFill>
          <a:latin typeface="B Homa" charset="0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b="0" i="0" kern="1200">
          <a:solidFill>
            <a:schemeClr val="tx1">
              <a:lumMod val="75000"/>
              <a:lumOff val="25000"/>
            </a:schemeClr>
          </a:solidFill>
          <a:latin typeface="B Homa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image" Target="../media/image8.jpe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56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70020"/>
            <a:ext cx="1351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latin typeface="B Homa" charset="0"/>
                <a:cs typeface="B Homa" charset="0"/>
              </a:rPr>
              <a:t>کاربرد گچ</a:t>
            </a:r>
            <a:endParaRPr lang="en-US" dirty="0">
              <a:latin typeface="B Homa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92620" y="459388"/>
            <a:ext cx="72320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latin typeface="B Homa" charset="0"/>
                <a:cs typeface="B Homa" charset="0"/>
              </a:rPr>
              <a:t>بلوک ها و قطعات </a:t>
            </a:r>
            <a:r>
              <a:rPr lang="fa-IR" dirty="0" smtClean="0">
                <a:latin typeface="B Homa" charset="0"/>
                <a:cs typeface="B Homa" charset="0"/>
              </a:rPr>
              <a:t>گچی</a:t>
            </a:r>
          </a:p>
          <a:p>
            <a:pPr algn="r" rtl="1"/>
            <a:r>
              <a:rPr lang="fa-IR" dirty="0" smtClean="0">
                <a:latin typeface="B Homa" charset="0"/>
                <a:cs typeface="B Homa" charset="0"/>
              </a:rPr>
              <a:t> </a:t>
            </a:r>
            <a:endParaRPr lang="en-US" dirty="0">
              <a:latin typeface="B Homa" charset="0"/>
            </a:endParaRPr>
          </a:p>
          <a:p>
            <a:pPr algn="r" rtl="1"/>
            <a:r>
              <a:rPr lang="fa-IR" dirty="0">
                <a:latin typeface="B Homa" charset="0"/>
                <a:cs typeface="B Homa" charset="0"/>
              </a:rPr>
              <a:t>از دیگر زمینه های کاربرد </a:t>
            </a:r>
            <a:r>
              <a:rPr lang="fa-IR" dirty="0" smtClean="0">
                <a:latin typeface="B Homa" charset="0"/>
                <a:cs typeface="B Homa" charset="0"/>
              </a:rPr>
              <a:t>گچ ، </a:t>
            </a:r>
            <a:r>
              <a:rPr lang="fa-IR" dirty="0">
                <a:latin typeface="B Homa" charset="0"/>
                <a:cs typeface="B Homa" charset="0"/>
              </a:rPr>
              <a:t>استفاده از قطعات گچی برای </a:t>
            </a:r>
            <a:r>
              <a:rPr lang="fa-IR" dirty="0" smtClean="0">
                <a:latin typeface="B Homa" charset="0"/>
                <a:cs typeface="B Homa" charset="0"/>
              </a:rPr>
              <a:t>ساخت  </a:t>
            </a:r>
            <a:r>
              <a:rPr lang="fa-IR" dirty="0">
                <a:latin typeface="B Homa" charset="0"/>
                <a:cs typeface="B Homa" charset="0"/>
              </a:rPr>
              <a:t>دیوارها است که برخی تولیدکنندگان آنها را تحت عنوان پانل گچی عرضه می نمایند. این قطعات به طور عمده به منظور تیغه بندی و احداث دیوارهای </a:t>
            </a:r>
            <a:r>
              <a:rPr lang="fa-IR" dirty="0" smtClean="0">
                <a:latin typeface="B Homa" charset="0"/>
                <a:cs typeface="B Homa" charset="0"/>
              </a:rPr>
              <a:t>جداکننده </a:t>
            </a:r>
            <a:r>
              <a:rPr lang="fa-IR" dirty="0">
                <a:latin typeface="B Homa" charset="0"/>
                <a:cs typeface="B Homa" charset="0"/>
              </a:rPr>
              <a:t>ی داخل </a:t>
            </a:r>
            <a:r>
              <a:rPr lang="fa-IR" dirty="0" smtClean="0">
                <a:latin typeface="B Homa" charset="0"/>
                <a:cs typeface="B Homa" charset="0"/>
              </a:rPr>
              <a:t>ساختمان  </a:t>
            </a:r>
            <a:r>
              <a:rPr lang="fa-IR" dirty="0">
                <a:latin typeface="B Homa" charset="0"/>
                <a:cs typeface="B Homa" charset="0"/>
              </a:rPr>
              <a:t>به کارمی روند </a:t>
            </a:r>
            <a:r>
              <a:rPr lang="fa-IR" dirty="0" smtClean="0">
                <a:latin typeface="B Homa" charset="0"/>
                <a:cs typeface="B Homa" charset="0"/>
              </a:rPr>
              <a:t> و </a:t>
            </a:r>
            <a:r>
              <a:rPr lang="fa-IR" dirty="0">
                <a:latin typeface="B Homa" charset="0"/>
                <a:cs typeface="B Homa" charset="0"/>
              </a:rPr>
              <a:t>در ساخت آنها از گچ ساختمانی </a:t>
            </a:r>
            <a:r>
              <a:rPr lang="fa-IR" dirty="0" smtClean="0">
                <a:latin typeface="B Homa" charset="0"/>
                <a:cs typeface="B Homa" charset="0"/>
              </a:rPr>
              <a:t> استفاده </a:t>
            </a:r>
            <a:r>
              <a:rPr lang="fa-IR" dirty="0">
                <a:latin typeface="B Homa" charset="0"/>
                <a:cs typeface="B Homa" charset="0"/>
              </a:rPr>
              <a:t>می شود. </a:t>
            </a:r>
            <a:endParaRPr lang="en-US" dirty="0">
              <a:latin typeface="B Homa" charset="0"/>
            </a:endParaRPr>
          </a:p>
          <a:p>
            <a:pPr algn="r" rtl="1"/>
            <a:endParaRPr lang="en-US" dirty="0">
              <a:latin typeface="B Homa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1343" y="2682677"/>
            <a:ext cx="5635154" cy="352197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250474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22600" y="940650"/>
            <a:ext cx="78883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latin typeface="B Homa" charset="0"/>
                <a:cs typeface="B Homa" charset="0"/>
              </a:rPr>
              <a:t>صفحه های گچی ( تخته گچی </a:t>
            </a:r>
            <a:r>
              <a:rPr lang="fa-IR" dirty="0" smtClean="0">
                <a:latin typeface="B Homa" charset="0"/>
                <a:cs typeface="B Homa" charset="0"/>
              </a:rPr>
              <a:t>)</a:t>
            </a:r>
          </a:p>
          <a:p>
            <a:pPr algn="r" rtl="1"/>
            <a:r>
              <a:rPr lang="fa-IR" dirty="0" smtClean="0">
                <a:latin typeface="B Homa" charset="0"/>
                <a:cs typeface="B Homa" charset="0"/>
              </a:rPr>
              <a:t> </a:t>
            </a:r>
            <a:endParaRPr lang="en-US" dirty="0">
              <a:latin typeface="B Homa" charset="0"/>
            </a:endParaRPr>
          </a:p>
          <a:p>
            <a:pPr algn="r" rtl="1"/>
            <a:r>
              <a:rPr lang="fa-IR" dirty="0">
                <a:latin typeface="B Homa" charset="0"/>
                <a:cs typeface="B Homa" charset="0"/>
              </a:rPr>
              <a:t>صفحه های </a:t>
            </a:r>
            <a:r>
              <a:rPr lang="fa-IR" dirty="0" smtClean="0">
                <a:latin typeface="B Homa" charset="0"/>
                <a:cs typeface="B Homa" charset="0"/>
              </a:rPr>
              <a:t> گچی  </a:t>
            </a:r>
            <a:r>
              <a:rPr lang="fa-IR" dirty="0">
                <a:latin typeface="B Homa" charset="0"/>
                <a:cs typeface="B Homa" charset="0"/>
              </a:rPr>
              <a:t>فرآورده های گچی پیش </a:t>
            </a:r>
            <a:r>
              <a:rPr lang="fa-IR" dirty="0" smtClean="0">
                <a:latin typeface="B Homa" charset="0"/>
                <a:cs typeface="B Homa" charset="0"/>
              </a:rPr>
              <a:t> ساخته ای  </a:t>
            </a:r>
            <a:r>
              <a:rPr lang="fa-IR" dirty="0">
                <a:latin typeface="B Homa" charset="0"/>
                <a:cs typeface="B Homa" charset="0"/>
              </a:rPr>
              <a:t>هستند </a:t>
            </a:r>
            <a:r>
              <a:rPr lang="fa-IR" dirty="0" smtClean="0">
                <a:latin typeface="B Homa" charset="0"/>
                <a:cs typeface="B Homa" charset="0"/>
              </a:rPr>
              <a:t> که  از  </a:t>
            </a:r>
            <a:r>
              <a:rPr lang="fa-IR" dirty="0">
                <a:latin typeface="B Homa" charset="0"/>
                <a:cs typeface="B Homa" charset="0"/>
              </a:rPr>
              <a:t>آنها </a:t>
            </a:r>
            <a:r>
              <a:rPr lang="fa-IR" dirty="0" smtClean="0">
                <a:latin typeface="B Homa" charset="0"/>
                <a:cs typeface="B Homa" charset="0"/>
              </a:rPr>
              <a:t> برای </a:t>
            </a:r>
            <a:r>
              <a:rPr lang="fa-IR" dirty="0">
                <a:latin typeface="B Homa" charset="0"/>
                <a:cs typeface="B Homa" charset="0"/>
              </a:rPr>
              <a:t>اجرای سیستم های دیوار خشک استفاده می کنند. در این روش ها به جای اعمال اندود </a:t>
            </a:r>
            <a:r>
              <a:rPr lang="fa-IR" dirty="0" smtClean="0">
                <a:latin typeface="B Homa" charset="0"/>
                <a:cs typeface="B Homa" charset="0"/>
              </a:rPr>
              <a:t>بر </a:t>
            </a:r>
            <a:r>
              <a:rPr lang="fa-IR" dirty="0">
                <a:latin typeface="B Homa" charset="0"/>
                <a:cs typeface="B Homa" charset="0"/>
              </a:rPr>
              <a:t>روی </a:t>
            </a:r>
            <a:r>
              <a:rPr lang="fa-IR" dirty="0" smtClean="0">
                <a:latin typeface="B Homa" charset="0"/>
                <a:cs typeface="B Homa" charset="0"/>
              </a:rPr>
              <a:t> دیوارها  </a:t>
            </a:r>
            <a:r>
              <a:rPr lang="fa-IR" dirty="0">
                <a:latin typeface="B Homa" charset="0"/>
                <a:cs typeface="B Homa" charset="0"/>
              </a:rPr>
              <a:t>و </a:t>
            </a:r>
            <a:r>
              <a:rPr lang="fa-IR" dirty="0" smtClean="0">
                <a:latin typeface="B Homa" charset="0"/>
                <a:cs typeface="B Homa" charset="0"/>
              </a:rPr>
              <a:t> سقف ها ، </a:t>
            </a:r>
            <a:r>
              <a:rPr lang="fa-IR" dirty="0">
                <a:latin typeface="B Homa" charset="0"/>
                <a:cs typeface="B Homa" charset="0"/>
              </a:rPr>
              <a:t>از صفحات </a:t>
            </a:r>
            <a:r>
              <a:rPr lang="fa-IR" dirty="0" smtClean="0">
                <a:latin typeface="B Homa" charset="0"/>
                <a:cs typeface="B Homa" charset="0"/>
              </a:rPr>
              <a:t> گچی  </a:t>
            </a:r>
            <a:r>
              <a:rPr lang="fa-IR" dirty="0">
                <a:latin typeface="B Homa" charset="0"/>
                <a:cs typeface="B Homa" charset="0"/>
              </a:rPr>
              <a:t>پیش </a:t>
            </a:r>
            <a:r>
              <a:rPr lang="fa-IR" dirty="0" smtClean="0">
                <a:latin typeface="B Homa" charset="0"/>
                <a:cs typeface="B Homa" charset="0"/>
              </a:rPr>
              <a:t>ساخته  جهت  </a:t>
            </a:r>
            <a:r>
              <a:rPr lang="fa-IR" dirty="0">
                <a:latin typeface="B Homa" charset="0"/>
                <a:cs typeface="B Homa" charset="0"/>
              </a:rPr>
              <a:t>پوشش سطوح استفاده می شود. </a:t>
            </a:r>
            <a:endParaRPr lang="en-US" dirty="0">
              <a:latin typeface="B Homa" charset="0"/>
            </a:endParaRPr>
          </a:p>
          <a:p>
            <a:pPr algn="r" rtl="1"/>
            <a:endParaRPr lang="en-US" dirty="0">
              <a:latin typeface="B Homa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770020"/>
            <a:ext cx="1351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latin typeface="B Homa" charset="0"/>
                <a:cs typeface="B Homa" charset="0"/>
              </a:rPr>
              <a:t>کاربرد گچ</a:t>
            </a:r>
            <a:endParaRPr lang="en-US" dirty="0">
              <a:latin typeface="B Homa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549" y="3028950"/>
            <a:ext cx="5628019" cy="28336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685665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38100" y="585788"/>
            <a:ext cx="122301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3900" dirty="0" smtClean="0">
                <a:solidFill>
                  <a:schemeClr val="bg1"/>
                </a:solidFill>
                <a:latin typeface="B Homa" charset="0"/>
                <a:cs typeface="B Homa" charset="0"/>
              </a:rPr>
              <a:t>پایان</a:t>
            </a:r>
            <a:endParaRPr lang="en-US" sz="23900" dirty="0">
              <a:solidFill>
                <a:schemeClr val="bg1"/>
              </a:solidFill>
              <a:latin typeface="B Homa" charset="0"/>
              <a:cs typeface="B 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98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1196752"/>
            <a:ext cx="6845785" cy="4032448"/>
          </a:xfrm>
        </p:spPr>
      </p:pic>
    </p:spTree>
    <p:extLst>
      <p:ext uri="{BB962C8B-B14F-4D97-AF65-F5344CB8AC3E}">
        <p14:creationId xmlns:p14="http://schemas.microsoft.com/office/powerpoint/2010/main" val="153046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074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03311" y="253756"/>
            <a:ext cx="629142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3800" dirty="0" smtClean="0">
                <a:latin typeface="B Homa" charset="0"/>
                <a:cs typeface="B Homa" charset="0"/>
              </a:rPr>
              <a:t>گَچ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16911" y="2800077"/>
            <a:ext cx="8435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latin typeface="B Homa" charset="0"/>
                <a:cs typeface="B Homa" charset="0"/>
              </a:rPr>
              <a:t>اعضای گروه:</a:t>
            </a:r>
            <a:endParaRPr lang="en-US" sz="2400" dirty="0">
              <a:latin typeface="B Homa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3813" y="3592072"/>
            <a:ext cx="7568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 smtClean="0">
                <a:latin typeface="B Homa" charset="0"/>
                <a:cs typeface="B Homa" charset="0"/>
              </a:rPr>
              <a:t>حسین علی دخت،امیرحسین عباس نژاد،ابوالحسن شاه محمدی،امیر محمدی</a:t>
            </a:r>
            <a:endParaRPr lang="en-US" dirty="0">
              <a:latin typeface="B Homa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69585" y="4646377"/>
            <a:ext cx="21831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 smtClean="0">
                <a:latin typeface="B Homa" charset="0"/>
                <a:cs typeface="B Homa" charset="0"/>
              </a:rPr>
              <a:t>استاد:</a:t>
            </a:r>
            <a:endParaRPr lang="en-US" sz="2400" dirty="0">
              <a:latin typeface="B Homa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71449" y="5206393"/>
            <a:ext cx="2581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latin typeface="B Homa" charset="0"/>
                <a:cs typeface="B Homa" charset="0"/>
              </a:rPr>
              <a:t>مجتبی ربانی</a:t>
            </a:r>
            <a:endParaRPr lang="en-US" dirty="0">
              <a:latin typeface="B Homa" charset="0"/>
            </a:endParaRPr>
          </a:p>
        </p:txBody>
      </p:sp>
      <p:pic>
        <p:nvPicPr>
          <p:cNvPr id="10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4930" y="5784715"/>
            <a:ext cx="1826300" cy="91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74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56896"/>
            <a:ext cx="1220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latin typeface="B Homa" charset="0"/>
                <a:cs typeface="B Homa" charset="0"/>
              </a:rPr>
              <a:t>مقدمه</a:t>
            </a:r>
            <a:endParaRPr lang="en-US" dirty="0">
              <a:latin typeface="B Homa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46320" y="235891"/>
            <a:ext cx="92315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latin typeface="B Homa" charset="0"/>
                <a:cs typeface="B Homa" charset="0"/>
              </a:rPr>
              <a:t>گچ از قدیمی ترین چسبنده های مورد استفاده </a:t>
            </a:r>
            <a:r>
              <a:rPr lang="fa-IR" dirty="0" smtClean="0">
                <a:latin typeface="B Homa" charset="0"/>
                <a:cs typeface="B Homa" charset="0"/>
              </a:rPr>
              <a:t> بشر </a:t>
            </a:r>
            <a:r>
              <a:rPr lang="fa-IR" dirty="0">
                <a:latin typeface="B Homa" charset="0"/>
                <a:cs typeface="B Homa" charset="0"/>
              </a:rPr>
              <a:t>است که کاربرد آن به حدود 5 هزار سال قبل برمی گردد. </a:t>
            </a:r>
            <a:endParaRPr lang="en-US" dirty="0">
              <a:latin typeface="B Homa" charset="0"/>
            </a:endParaRPr>
          </a:p>
          <a:p>
            <a:pPr algn="r" rtl="1"/>
            <a:r>
              <a:rPr lang="fa-IR" dirty="0">
                <a:latin typeface="B Homa" charset="0"/>
                <a:cs typeface="B Homa" charset="0"/>
              </a:rPr>
              <a:t>در ایران از گچ برای سفید کردن سطوح </a:t>
            </a:r>
            <a:r>
              <a:rPr lang="fa-IR" dirty="0" smtClean="0">
                <a:latin typeface="B Homa" charset="0"/>
                <a:cs typeface="B Homa" charset="0"/>
              </a:rPr>
              <a:t> و  همچنین </a:t>
            </a:r>
            <a:r>
              <a:rPr lang="fa-IR" dirty="0">
                <a:latin typeface="B Homa" charset="0"/>
                <a:cs typeface="B Homa" charset="0"/>
              </a:rPr>
              <a:t>به صورت </a:t>
            </a:r>
            <a:r>
              <a:rPr lang="fa-IR" dirty="0" smtClean="0">
                <a:latin typeface="B Homa" charset="0"/>
                <a:cs typeface="B Homa" charset="0"/>
              </a:rPr>
              <a:t>گچبری  برای </a:t>
            </a:r>
            <a:r>
              <a:rPr lang="fa-IR" dirty="0">
                <a:latin typeface="B Homa" charset="0"/>
                <a:cs typeface="B Homa" charset="0"/>
              </a:rPr>
              <a:t>تزئین </a:t>
            </a:r>
            <a:r>
              <a:rPr lang="fa-IR" dirty="0" smtClean="0">
                <a:latin typeface="B Homa" charset="0"/>
                <a:cs typeface="B Homa" charset="0"/>
              </a:rPr>
              <a:t>سطوح  </a:t>
            </a:r>
            <a:r>
              <a:rPr lang="fa-IR" dirty="0">
                <a:latin typeface="B Homa" charset="0"/>
                <a:cs typeface="B Homa" charset="0"/>
              </a:rPr>
              <a:t>استفاده می </a:t>
            </a:r>
            <a:r>
              <a:rPr lang="fa-IR" dirty="0" smtClean="0">
                <a:latin typeface="B Homa" charset="0"/>
                <a:cs typeface="B Homa" charset="0"/>
              </a:rPr>
              <a:t>کردند  که  </a:t>
            </a:r>
            <a:r>
              <a:rPr lang="fa-IR" dirty="0">
                <a:latin typeface="B Homa" charset="0"/>
                <a:cs typeface="B Homa" charset="0"/>
              </a:rPr>
              <a:t>آثاری </a:t>
            </a:r>
            <a:r>
              <a:rPr lang="fa-IR" dirty="0" smtClean="0">
                <a:latin typeface="B Homa" charset="0"/>
                <a:cs typeface="B Homa" charset="0"/>
              </a:rPr>
              <a:t> از زمان  اشکانیان  </a:t>
            </a:r>
            <a:r>
              <a:rPr lang="fa-IR" dirty="0">
                <a:latin typeface="B Homa" charset="0"/>
                <a:cs typeface="B Homa" charset="0"/>
              </a:rPr>
              <a:t>به </a:t>
            </a:r>
            <a:r>
              <a:rPr lang="fa-IR" dirty="0" smtClean="0">
                <a:latin typeface="B Homa" charset="0"/>
                <a:cs typeface="B Homa" charset="0"/>
              </a:rPr>
              <a:t>جامانده  است . </a:t>
            </a:r>
            <a:r>
              <a:rPr lang="fa-IR" dirty="0">
                <a:latin typeface="B Homa" charset="0"/>
                <a:cs typeface="B Homa" charset="0"/>
              </a:rPr>
              <a:t>در دوره اسلامی هم گچبری در ایران پیشرفت های چشمگیری کرده </a:t>
            </a:r>
            <a:r>
              <a:rPr lang="fa-IR" dirty="0" smtClean="0">
                <a:latin typeface="B Homa" charset="0"/>
                <a:cs typeface="B Homa" charset="0"/>
              </a:rPr>
              <a:t>است  </a:t>
            </a:r>
            <a:r>
              <a:rPr lang="fa-IR" dirty="0">
                <a:latin typeface="B Homa" charset="0"/>
                <a:cs typeface="B Homa" charset="0"/>
              </a:rPr>
              <a:t>که نمونه های بسیار </a:t>
            </a:r>
            <a:r>
              <a:rPr lang="fa-IR" dirty="0" smtClean="0">
                <a:latin typeface="B Homa" charset="0"/>
                <a:cs typeface="B Homa" charset="0"/>
              </a:rPr>
              <a:t>زیبایی  </a:t>
            </a:r>
            <a:r>
              <a:rPr lang="fa-IR" dirty="0">
                <a:latin typeface="B Homa" charset="0"/>
                <a:cs typeface="B Homa" charset="0"/>
              </a:rPr>
              <a:t>از آن در مسجد جامع اصفهان به جامانده </a:t>
            </a:r>
            <a:r>
              <a:rPr lang="fa-IR" dirty="0" smtClean="0">
                <a:latin typeface="B Homa" charset="0"/>
                <a:cs typeface="B Homa" charset="0"/>
              </a:rPr>
              <a:t>است.</a:t>
            </a:r>
            <a:endParaRPr lang="en-US" dirty="0">
              <a:latin typeface="B Homa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29" y="1519465"/>
            <a:ext cx="1724025" cy="2657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028" y="2016565"/>
            <a:ext cx="2647950" cy="1724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2546321" y="4501998"/>
            <a:ext cx="92315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latin typeface="B Homa" charset="0"/>
                <a:cs typeface="B Homa" charset="0"/>
              </a:rPr>
              <a:t>گچ </a:t>
            </a:r>
            <a:r>
              <a:rPr lang="fa-IR" dirty="0" smtClean="0">
                <a:latin typeface="B Homa" charset="0"/>
                <a:cs typeface="B Homa" charset="0"/>
              </a:rPr>
              <a:t> به </a:t>
            </a:r>
            <a:r>
              <a:rPr lang="fa-IR" dirty="0">
                <a:latin typeface="B Homa" charset="0"/>
                <a:cs typeface="B Homa" charset="0"/>
              </a:rPr>
              <a:t>دلیل </a:t>
            </a:r>
            <a:r>
              <a:rPr lang="fa-IR" dirty="0" smtClean="0">
                <a:latin typeface="B Homa" charset="0"/>
                <a:cs typeface="B Homa" charset="0"/>
              </a:rPr>
              <a:t>مزایای  </a:t>
            </a:r>
            <a:r>
              <a:rPr lang="fa-IR" dirty="0">
                <a:latin typeface="B Homa" charset="0"/>
                <a:cs typeface="B Homa" charset="0"/>
              </a:rPr>
              <a:t>ویژه ی خود نظیر عدم انقباض حجمی </a:t>
            </a:r>
            <a:r>
              <a:rPr lang="fa-IR" dirty="0" smtClean="0">
                <a:latin typeface="B Homa" charset="0"/>
                <a:cs typeface="B Homa" charset="0"/>
              </a:rPr>
              <a:t>و </a:t>
            </a:r>
            <a:r>
              <a:rPr lang="fa-IR" dirty="0">
                <a:latin typeface="B Homa" charset="0"/>
                <a:cs typeface="B Homa" charset="0"/>
              </a:rPr>
              <a:t>قابلیت اعمال در سطوح وسیع بدون ترک خوردگی، صافی سطح، سهولت کاربرد و شکل گیری هم اکنون در اروپا و آمریکا و دیگر نقاط جهان از جمله کشور ما کاربرد گسترده دارد. </a:t>
            </a:r>
            <a:endParaRPr lang="en-US" dirty="0">
              <a:latin typeface="B Homa" charset="0"/>
            </a:endParaRPr>
          </a:p>
          <a:p>
            <a:pPr algn="r" rtl="1"/>
            <a:r>
              <a:rPr lang="fa-IR" dirty="0">
                <a:latin typeface="B Homa" charset="0"/>
                <a:cs typeface="B Homa" charset="0"/>
              </a:rPr>
              <a:t>در ادامه </a:t>
            </a:r>
            <a:r>
              <a:rPr lang="fa-IR" dirty="0" smtClean="0">
                <a:latin typeface="B Homa" charset="0"/>
                <a:cs typeface="B Homa" charset="0"/>
              </a:rPr>
              <a:t> ضمن </a:t>
            </a:r>
            <a:r>
              <a:rPr lang="fa-IR" dirty="0">
                <a:latin typeface="B Homa" charset="0"/>
                <a:cs typeface="B Homa" charset="0"/>
              </a:rPr>
              <a:t>معرفی خواص </a:t>
            </a:r>
            <a:r>
              <a:rPr lang="fa-IR" dirty="0" smtClean="0">
                <a:latin typeface="B Homa" charset="0"/>
                <a:cs typeface="B Homa" charset="0"/>
              </a:rPr>
              <a:t>گچ ، </a:t>
            </a:r>
            <a:r>
              <a:rPr lang="fa-IR" dirty="0">
                <a:latin typeface="B Homa" charset="0"/>
                <a:cs typeface="B Homa" charset="0"/>
              </a:rPr>
              <a:t>زمینه های کاربرد، مزایا و محدودیت های آن معرفی </a:t>
            </a:r>
            <a:r>
              <a:rPr lang="fa-IR" dirty="0" smtClean="0">
                <a:latin typeface="B Homa" charset="0"/>
                <a:cs typeface="B Homa" charset="0"/>
              </a:rPr>
              <a:t>میگردد</a:t>
            </a:r>
            <a:r>
              <a:rPr lang="fa-IR" dirty="0">
                <a:latin typeface="B Homa" charset="0"/>
                <a:cs typeface="B Homa" charset="0"/>
              </a:rPr>
              <a:t>. </a:t>
            </a:r>
            <a:endParaRPr lang="en-US" dirty="0">
              <a:latin typeface="B Homa" charset="0"/>
            </a:endParaRPr>
          </a:p>
          <a:p>
            <a:pPr algn="r" rtl="1"/>
            <a:endParaRPr lang="en-US" dirty="0">
              <a:latin typeface="B Homa" charset="0"/>
            </a:endParaRPr>
          </a:p>
        </p:txBody>
      </p:sp>
      <p:pic>
        <p:nvPicPr>
          <p:cNvPr id="9" name="Content Placeholder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4930" y="5784715"/>
            <a:ext cx="1826300" cy="91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0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0003" y="761270"/>
            <a:ext cx="1168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latin typeface="B Homa" charset="0"/>
                <a:cs typeface="B Homa" charset="0"/>
              </a:rPr>
              <a:t>انواع گچ </a:t>
            </a:r>
            <a:endParaRPr lang="en-US" dirty="0">
              <a:latin typeface="B Homa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53948" y="630017"/>
            <a:ext cx="4642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latin typeface="B Homa" charset="0"/>
                <a:cs typeface="B Homa" charset="0"/>
              </a:rPr>
              <a:t>سه نوع سنگ گچ در طبیعت یافت می شود : </a:t>
            </a:r>
            <a:endParaRPr lang="en-US" dirty="0">
              <a:latin typeface="B Homa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60795" y="1470039"/>
            <a:ext cx="53945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latin typeface="B Homa" charset="0"/>
                <a:cs typeface="B Homa" charset="0"/>
              </a:rPr>
              <a:t>1 _ سنگ </a:t>
            </a:r>
            <a:r>
              <a:rPr lang="fa-IR" dirty="0">
                <a:latin typeface="B Homa" charset="0"/>
                <a:cs typeface="B Homa" charset="0"/>
              </a:rPr>
              <a:t>گچ های غیر </a:t>
            </a:r>
            <a:r>
              <a:rPr lang="fa-IR" dirty="0" smtClean="0">
                <a:latin typeface="B Homa" charset="0"/>
                <a:cs typeface="B Homa" charset="0"/>
              </a:rPr>
              <a:t>بلوری</a:t>
            </a:r>
          </a:p>
          <a:p>
            <a:pPr algn="r" rtl="1"/>
            <a:endParaRPr lang="fa-IR" dirty="0" smtClean="0">
              <a:latin typeface="B Homa" charset="0"/>
              <a:cs typeface="B Homa" charset="0"/>
            </a:endParaRPr>
          </a:p>
          <a:p>
            <a:pPr algn="r" rtl="1"/>
            <a:r>
              <a:rPr lang="fa-IR" dirty="0" smtClean="0">
                <a:latin typeface="B Homa" charset="0"/>
                <a:cs typeface="B Homa" charset="0"/>
              </a:rPr>
              <a:t>2 _ </a:t>
            </a:r>
            <a:r>
              <a:rPr lang="fa-IR" dirty="0">
                <a:latin typeface="B Homa" charset="0"/>
                <a:cs typeface="B Homa" charset="0"/>
              </a:rPr>
              <a:t>سنگ گچ های </a:t>
            </a:r>
            <a:r>
              <a:rPr lang="fa-IR" dirty="0" smtClean="0">
                <a:latin typeface="B Homa" charset="0"/>
                <a:cs typeface="B Homa" charset="0"/>
              </a:rPr>
              <a:t>بلوری</a:t>
            </a:r>
          </a:p>
          <a:p>
            <a:pPr algn="r" rtl="1"/>
            <a:endParaRPr lang="fa-IR" dirty="0" smtClean="0">
              <a:latin typeface="B Homa" charset="0"/>
              <a:cs typeface="B Homa" charset="0"/>
            </a:endParaRPr>
          </a:p>
          <a:p>
            <a:pPr algn="r" rtl="1"/>
            <a:r>
              <a:rPr lang="fa-IR" dirty="0" smtClean="0">
                <a:latin typeface="B Homa" charset="0"/>
                <a:cs typeface="B Homa" charset="0"/>
              </a:rPr>
              <a:t>3 _ </a:t>
            </a:r>
            <a:r>
              <a:rPr lang="fa-IR" dirty="0">
                <a:latin typeface="B Homa" charset="0"/>
                <a:cs typeface="B Homa" charset="0"/>
              </a:rPr>
              <a:t>سنگ گچ مرمری </a:t>
            </a:r>
            <a:r>
              <a:rPr lang="fa-IR" dirty="0" smtClean="0">
                <a:latin typeface="B Homa" charset="0"/>
                <a:cs typeface="B Homa" charset="0"/>
              </a:rPr>
              <a:t>  </a:t>
            </a:r>
            <a:endParaRPr lang="en-US" dirty="0">
              <a:latin typeface="B Homa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46320" y="3591973"/>
            <a:ext cx="93496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latin typeface="B Homa" charset="0"/>
                <a:cs typeface="B Homa" charset="0"/>
              </a:rPr>
              <a:t>مصرف عمده گچ در صنعت ساختمان به شکل گچ ساختمانی است که از پخت سنگ گچ در دمای 150 تا 200 درجه حاصل می شود و مقدار آب شیمیایی آن </a:t>
            </a:r>
            <a:r>
              <a:rPr lang="fa-IR" dirty="0" smtClean="0">
                <a:latin typeface="B Homa" charset="0"/>
                <a:cs typeface="B Homa" charset="0"/>
              </a:rPr>
              <a:t>عمدتاً حدود  0.5  مولکول </a:t>
            </a:r>
            <a:r>
              <a:rPr lang="fa-IR" dirty="0">
                <a:latin typeface="B Homa" charset="0"/>
                <a:cs typeface="B Homa" charset="0"/>
              </a:rPr>
              <a:t>آب به همراه کلسیم سولفات می باشد. </a:t>
            </a:r>
            <a:endParaRPr lang="en-US" dirty="0">
              <a:latin typeface="B Homa" charset="0"/>
            </a:endParaRPr>
          </a:p>
          <a:p>
            <a:pPr algn="r" rtl="1"/>
            <a:endParaRPr lang="en-US" dirty="0">
              <a:latin typeface="B Homa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63403" y="4974511"/>
            <a:ext cx="1732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latin typeface="B Homa" charset="0"/>
                <a:cs typeface="B Homa" charset="0"/>
              </a:rPr>
              <a:t>انواع پخت:</a:t>
            </a:r>
            <a:endParaRPr lang="en-US" dirty="0">
              <a:latin typeface="B Homa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20241" y="5436908"/>
            <a:ext cx="1754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latin typeface="B Homa" charset="0"/>
                <a:cs typeface="B Homa" charset="0"/>
              </a:rPr>
              <a:t>صنعتی</a:t>
            </a:r>
          </a:p>
          <a:p>
            <a:pPr algn="r"/>
            <a:endParaRPr lang="fa-IR" dirty="0" smtClean="0">
              <a:latin typeface="B Homa" charset="0"/>
              <a:cs typeface="B Homa" charset="0"/>
            </a:endParaRPr>
          </a:p>
          <a:p>
            <a:pPr algn="r"/>
            <a:r>
              <a:rPr lang="fa-IR" dirty="0" smtClean="0">
                <a:latin typeface="B Homa" charset="0"/>
                <a:cs typeface="B Homa" charset="0"/>
              </a:rPr>
              <a:t>سنتی</a:t>
            </a:r>
            <a:endParaRPr lang="en-US" dirty="0">
              <a:latin typeface="B Homa" charset="0"/>
            </a:endParaRPr>
          </a:p>
        </p:txBody>
      </p:sp>
      <p:sp>
        <p:nvSpPr>
          <p:cNvPr id="12" name="Striped Right Arrow 11"/>
          <p:cNvSpPr/>
          <p:nvPr/>
        </p:nvSpPr>
        <p:spPr>
          <a:xfrm flipH="1">
            <a:off x="8242724" y="5500437"/>
            <a:ext cx="1220658" cy="421377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B Homa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31388" y="5500437"/>
            <a:ext cx="3040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latin typeface="B Homa" charset="0"/>
                <a:cs typeface="B Homa" charset="0"/>
              </a:rPr>
              <a:t>کوره های تاوه ای و دور خفته</a:t>
            </a:r>
            <a:endParaRPr lang="en-US" dirty="0">
              <a:latin typeface="B Homa" charset="0"/>
            </a:endParaRPr>
          </a:p>
        </p:txBody>
      </p:sp>
      <p:pic>
        <p:nvPicPr>
          <p:cNvPr id="11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4930" y="5784715"/>
            <a:ext cx="1826300" cy="91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518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3129" y="778770"/>
            <a:ext cx="1168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latin typeface="B Homa" charset="0"/>
                <a:cs typeface="B Homa" charset="0"/>
              </a:rPr>
              <a:t>انواع گچ </a:t>
            </a:r>
            <a:endParaRPr lang="en-US" dirty="0">
              <a:latin typeface="B Homa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9449" y="428762"/>
            <a:ext cx="90258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latin typeface="B Homa" charset="0"/>
                <a:cs typeface="B Homa" charset="0"/>
              </a:rPr>
              <a:t>گچ ساختمانی در کشور اساساً به دو صورت گچ زیرکاری و گچ تمیزکاری ( گچ پرداخت ) تولید و به بازار عرضه می گردد. </a:t>
            </a:r>
            <a:endParaRPr lang="en-US" dirty="0">
              <a:latin typeface="B Homa" charset="0"/>
            </a:endParaRPr>
          </a:p>
          <a:p>
            <a:pPr algn="r" rtl="1"/>
            <a:r>
              <a:rPr lang="fa-IR" dirty="0">
                <a:latin typeface="B Homa" charset="0"/>
                <a:cs typeface="B Homa" charset="0"/>
              </a:rPr>
              <a:t>تفاوت عمده بین این دو نوع گچ، دانه </a:t>
            </a:r>
            <a:r>
              <a:rPr lang="fa-IR" dirty="0" smtClean="0">
                <a:latin typeface="B Homa" charset="0"/>
                <a:cs typeface="B Homa" charset="0"/>
              </a:rPr>
              <a:t>بندی  </a:t>
            </a:r>
            <a:r>
              <a:rPr lang="fa-IR" dirty="0">
                <a:latin typeface="B Homa" charset="0"/>
                <a:cs typeface="B Homa" charset="0"/>
              </a:rPr>
              <a:t>آنهاست که گچ تمیزکاری </a:t>
            </a:r>
            <a:r>
              <a:rPr lang="fa-IR" dirty="0" smtClean="0">
                <a:latin typeface="B Homa" charset="0"/>
                <a:cs typeface="B Homa" charset="0"/>
              </a:rPr>
              <a:t> ریزتر  </a:t>
            </a:r>
            <a:r>
              <a:rPr lang="fa-IR" dirty="0">
                <a:latin typeface="B Homa" charset="0"/>
                <a:cs typeface="B Homa" charset="0"/>
              </a:rPr>
              <a:t>از گچ زیرکاری می باشد. </a:t>
            </a:r>
            <a:endParaRPr lang="en-US" dirty="0">
              <a:latin typeface="B Homa" charset="0"/>
            </a:endParaRPr>
          </a:p>
          <a:p>
            <a:pPr algn="r" rtl="1"/>
            <a:r>
              <a:rPr lang="fa-IR" dirty="0">
                <a:latin typeface="B Homa" charset="0"/>
                <a:cs typeface="B Homa" charset="0"/>
              </a:rPr>
              <a:t>مصرف گچ زیرکاری در ملات و اندود گچ و </a:t>
            </a:r>
            <a:r>
              <a:rPr lang="fa-IR" dirty="0" smtClean="0">
                <a:latin typeface="B Homa" charset="0"/>
                <a:cs typeface="B Homa" charset="0"/>
              </a:rPr>
              <a:t>خاک ، </a:t>
            </a:r>
            <a:r>
              <a:rPr lang="fa-IR" dirty="0">
                <a:latin typeface="B Homa" charset="0"/>
                <a:cs typeface="B Homa" charset="0"/>
              </a:rPr>
              <a:t>دوغاب ریزی </a:t>
            </a:r>
            <a:r>
              <a:rPr lang="fa-IR" dirty="0" smtClean="0">
                <a:latin typeface="B Homa" charset="0"/>
                <a:cs typeface="B Homa" charset="0"/>
              </a:rPr>
              <a:t> پشت  </a:t>
            </a:r>
            <a:r>
              <a:rPr lang="fa-IR" dirty="0">
                <a:latin typeface="B Homa" charset="0"/>
                <a:cs typeface="B Homa" charset="0"/>
              </a:rPr>
              <a:t>سقف طاق ضربی است و گچ تمیزکاری به طور عمده برای لایه ی اندود سفیدکاری کاربرد دارد. </a:t>
            </a:r>
            <a:endParaRPr lang="en-US" dirty="0">
              <a:latin typeface="B Homa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62775" y="2415066"/>
            <a:ext cx="1662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 smtClean="0">
                <a:latin typeface="B Homa" charset="0"/>
                <a:cs typeface="B Homa" charset="0"/>
              </a:rPr>
              <a:t>انواع دیگر</a:t>
            </a:r>
            <a:endParaRPr lang="en-US" dirty="0">
              <a:latin typeface="B Homa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18986" y="3101960"/>
            <a:ext cx="31063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latin typeface="B Homa" charset="0"/>
                <a:cs typeface="B Homa" charset="0"/>
              </a:rPr>
              <a:t>گچ مخصوص سطوح بتنی </a:t>
            </a:r>
            <a:endParaRPr lang="en-US" dirty="0">
              <a:latin typeface="B Homa" charset="0"/>
            </a:endParaRPr>
          </a:p>
          <a:p>
            <a:pPr algn="r" rtl="1"/>
            <a:endParaRPr lang="fa-IR" dirty="0" smtClean="0">
              <a:latin typeface="B Homa" charset="0"/>
              <a:cs typeface="B Homa" charset="0"/>
            </a:endParaRPr>
          </a:p>
          <a:p>
            <a:pPr algn="r" rtl="1"/>
            <a:r>
              <a:rPr lang="fa-IR" dirty="0" smtClean="0">
                <a:latin typeface="B Homa" charset="0"/>
                <a:cs typeface="B Homa" charset="0"/>
              </a:rPr>
              <a:t>* گچ مرمری</a:t>
            </a:r>
            <a:endParaRPr lang="en-US" dirty="0">
              <a:latin typeface="B Homa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21286" y="4217615"/>
            <a:ext cx="107321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latin typeface="B Homa" charset="0"/>
                <a:cs typeface="B Homa" charset="0"/>
              </a:rPr>
              <a:t>برای تولید این نوع </a:t>
            </a:r>
            <a:r>
              <a:rPr lang="fa-IR" dirty="0" smtClean="0">
                <a:latin typeface="B Homa" charset="0"/>
                <a:cs typeface="B Homa" charset="0"/>
              </a:rPr>
              <a:t>گچ ، </a:t>
            </a:r>
            <a:r>
              <a:rPr lang="fa-IR" dirty="0">
                <a:latin typeface="B Homa" charset="0"/>
                <a:cs typeface="B Homa" charset="0"/>
              </a:rPr>
              <a:t>سنگ گچ در دمای حدود 400 درجه پخته می شود با این </a:t>
            </a:r>
            <a:r>
              <a:rPr lang="fa-IR" dirty="0" smtClean="0">
                <a:latin typeface="B Homa" charset="0"/>
                <a:cs typeface="B Homa" charset="0"/>
              </a:rPr>
              <a:t>عمل ، </a:t>
            </a:r>
            <a:r>
              <a:rPr lang="fa-IR" dirty="0">
                <a:latin typeface="B Homa" charset="0"/>
                <a:cs typeface="B Homa" charset="0"/>
              </a:rPr>
              <a:t>نه </a:t>
            </a:r>
            <a:r>
              <a:rPr lang="fa-IR" dirty="0" smtClean="0">
                <a:latin typeface="B Homa" charset="0"/>
                <a:cs typeface="B Homa" charset="0"/>
              </a:rPr>
              <a:t>تنها  </a:t>
            </a:r>
            <a:r>
              <a:rPr lang="fa-IR" dirty="0">
                <a:latin typeface="B Homa" charset="0"/>
                <a:cs typeface="B Homa" charset="0"/>
              </a:rPr>
              <a:t>آب تبلور آن گرفته می شود بلکه گچ می سوزد ومیل ترکیبی خود را با آب از دست </a:t>
            </a:r>
            <a:r>
              <a:rPr lang="fa-IR" dirty="0" smtClean="0">
                <a:latin typeface="B Homa" charset="0"/>
                <a:cs typeface="B Homa" charset="0"/>
              </a:rPr>
              <a:t>می دهد.جهت </a:t>
            </a:r>
            <a:r>
              <a:rPr lang="fa-IR" dirty="0">
                <a:latin typeface="B Homa" charset="0"/>
                <a:cs typeface="B Homa" charset="0"/>
              </a:rPr>
              <a:t>فعال کردن </a:t>
            </a:r>
            <a:r>
              <a:rPr lang="fa-IR" dirty="0" smtClean="0">
                <a:latin typeface="B Homa" charset="0"/>
                <a:cs typeface="B Homa" charset="0"/>
              </a:rPr>
              <a:t>آن،گچ </a:t>
            </a:r>
            <a:r>
              <a:rPr lang="fa-IR" dirty="0">
                <a:latin typeface="B Homa" charset="0"/>
                <a:cs typeface="B Homa" charset="0"/>
              </a:rPr>
              <a:t>پخته با ماده ای کاتالیزور نظیر زاج </a:t>
            </a:r>
            <a:r>
              <a:rPr lang="fa-IR" dirty="0" smtClean="0">
                <a:latin typeface="B Homa" charset="0"/>
                <a:cs typeface="B Homa" charset="0"/>
              </a:rPr>
              <a:t>، مخلوط </a:t>
            </a:r>
            <a:r>
              <a:rPr lang="fa-IR" dirty="0">
                <a:latin typeface="B Homa" charset="0"/>
                <a:cs typeface="B Homa" charset="0"/>
              </a:rPr>
              <a:t>و آسیاب می </a:t>
            </a:r>
            <a:r>
              <a:rPr lang="fa-IR" dirty="0" smtClean="0">
                <a:latin typeface="B Homa" charset="0"/>
                <a:cs typeface="B Homa" charset="0"/>
              </a:rPr>
              <a:t>شود . </a:t>
            </a:r>
            <a:r>
              <a:rPr lang="fa-IR" dirty="0">
                <a:latin typeface="B Homa" charset="0"/>
                <a:cs typeface="B Homa" charset="0"/>
              </a:rPr>
              <a:t>گچ به دست آمده به آرامی با آب ترکیب و بسیار سخت می </a:t>
            </a:r>
            <a:r>
              <a:rPr lang="fa-IR" dirty="0" smtClean="0">
                <a:latin typeface="B Homa" charset="0"/>
                <a:cs typeface="B Homa" charset="0"/>
              </a:rPr>
              <a:t>شود ؛ </a:t>
            </a:r>
            <a:r>
              <a:rPr lang="fa-IR" dirty="0">
                <a:latin typeface="B Homa" charset="0"/>
                <a:cs typeface="B Homa" charset="0"/>
              </a:rPr>
              <a:t>سطحی صاف و نفوذ ناپذیر و مقاومت مناسبی در محیط مرطوب دارد. </a:t>
            </a:r>
            <a:endParaRPr lang="en-US" dirty="0">
              <a:latin typeface="B Homa" charset="0"/>
            </a:endParaRPr>
          </a:p>
          <a:p>
            <a:pPr algn="r" rtl="1"/>
            <a:endParaRPr lang="en-US" dirty="0">
              <a:latin typeface="B Homa" charset="0"/>
            </a:endParaRPr>
          </a:p>
        </p:txBody>
      </p:sp>
      <p:pic>
        <p:nvPicPr>
          <p:cNvPr id="9" name="Content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4930" y="5784715"/>
            <a:ext cx="1826300" cy="91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41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39454" y="437512"/>
            <a:ext cx="89733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latin typeface="B Homa" charset="0"/>
                <a:cs typeface="B Homa" charset="0"/>
              </a:rPr>
              <a:t>معادن سنگ گچ در ایران </a:t>
            </a:r>
            <a:endParaRPr lang="en-US" dirty="0" smtClean="0">
              <a:latin typeface="B Homa" charset="0"/>
            </a:endParaRPr>
          </a:p>
          <a:p>
            <a:pPr algn="r" rtl="1"/>
            <a:endParaRPr lang="fa-IR" dirty="0" smtClean="0">
              <a:latin typeface="B Homa" charset="0"/>
              <a:cs typeface="B Homa" charset="0"/>
            </a:endParaRPr>
          </a:p>
          <a:p>
            <a:pPr algn="r" rtl="1"/>
            <a:r>
              <a:rPr lang="fa-IR" dirty="0" smtClean="0">
                <a:latin typeface="B Homa" charset="0"/>
                <a:cs typeface="B Homa" charset="0"/>
              </a:rPr>
              <a:t>در بسیاری از نقاط ایران معدن های گچ یافت می شود. به طور مثال در اطراف مشهد، بجنورد، کرمانشاه و قم وجود دارند. </a:t>
            </a:r>
            <a:endParaRPr lang="en-US" dirty="0" smtClean="0">
              <a:latin typeface="B Homa" charset="0"/>
            </a:endParaRPr>
          </a:p>
          <a:p>
            <a:pPr algn="r" rtl="1"/>
            <a:endParaRPr lang="en-US" dirty="0">
              <a:latin typeface="B Homa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3129" y="761271"/>
            <a:ext cx="1181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dirty="0" smtClean="0">
                <a:latin typeface="B Homa" charset="0"/>
                <a:cs typeface="B Homa" charset="0"/>
              </a:rPr>
              <a:t>معادن</a:t>
            </a:r>
            <a:endParaRPr lang="en-US" dirty="0">
              <a:latin typeface="B Homa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527" y="3550926"/>
            <a:ext cx="2811815" cy="2031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442" y="1914840"/>
            <a:ext cx="4187545" cy="31406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411" y="4764504"/>
            <a:ext cx="2453876" cy="16359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Content Placeholder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4930" y="5784715"/>
            <a:ext cx="1826300" cy="91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5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74396"/>
            <a:ext cx="1351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latin typeface="B Homa" charset="0"/>
                <a:cs typeface="B Homa" charset="0"/>
              </a:rPr>
              <a:t>خواص گچ </a:t>
            </a:r>
            <a:endParaRPr lang="en-US" dirty="0">
              <a:latin typeface="B Homa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93305" y="284384"/>
            <a:ext cx="5302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latin typeface="B Homa" charset="0"/>
                <a:cs typeface="B Homa" charset="0"/>
              </a:rPr>
              <a:t>در این قسمت به خواص گچ ساختمانی </a:t>
            </a:r>
            <a:r>
              <a:rPr lang="fa-IR" dirty="0" smtClean="0">
                <a:latin typeface="B Homa" charset="0"/>
                <a:cs typeface="B Homa" charset="0"/>
              </a:rPr>
              <a:t>می پردازیم: </a:t>
            </a:r>
          </a:p>
          <a:p>
            <a:pPr algn="r" rtl="1"/>
            <a:endParaRPr lang="en-US" dirty="0">
              <a:latin typeface="B Homa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62679" y="1058779"/>
            <a:ext cx="52107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latin typeface="B Homa" charset="0"/>
                <a:cs typeface="B Homa" charset="0"/>
              </a:rPr>
              <a:t>1 _ خواص </a:t>
            </a:r>
            <a:r>
              <a:rPr lang="fa-IR" dirty="0">
                <a:latin typeface="B Homa" charset="0"/>
                <a:cs typeface="B Homa" charset="0"/>
              </a:rPr>
              <a:t>خمیر گچ در حالت تازه و در حین </a:t>
            </a:r>
            <a:r>
              <a:rPr lang="fa-IR" dirty="0" smtClean="0">
                <a:latin typeface="B Homa" charset="0"/>
                <a:cs typeface="B Homa" charset="0"/>
              </a:rPr>
              <a:t>گردش</a:t>
            </a:r>
          </a:p>
          <a:p>
            <a:pPr algn="r" rtl="1"/>
            <a:endParaRPr lang="fa-IR" dirty="0" smtClean="0">
              <a:latin typeface="B Homa" charset="0"/>
              <a:cs typeface="B Homa" charset="0"/>
            </a:endParaRPr>
          </a:p>
          <a:p>
            <a:pPr algn="r" rtl="1"/>
            <a:r>
              <a:rPr lang="fa-IR" dirty="0" smtClean="0">
                <a:latin typeface="B Homa" charset="0"/>
                <a:cs typeface="B Homa" charset="0"/>
              </a:rPr>
              <a:t>2 _ خواص گچ سفت شده _ </a:t>
            </a:r>
            <a:r>
              <a:rPr lang="fa-IR" sz="1200" dirty="0" smtClean="0">
                <a:latin typeface="B Homa" charset="0"/>
                <a:cs typeface="B Homa" charset="0"/>
              </a:rPr>
              <a:t>(مقاومت-رنگ پذیری-خوردگی-عایق بندی صوتی-عایق بندی در برابر حرارت-مقاومت در برابر آتش)</a:t>
            </a:r>
            <a:endParaRPr lang="en-US" sz="1200" dirty="0">
              <a:latin typeface="B Homa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8283" y="2800077"/>
            <a:ext cx="61601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latin typeface="B Homa" charset="0"/>
                <a:cs typeface="B Homa" charset="0"/>
              </a:rPr>
              <a:t>پارامتر های موثر بر مقاومت گچ عبارت اند از </a:t>
            </a:r>
            <a:r>
              <a:rPr lang="fa-IR" dirty="0" smtClean="0">
                <a:latin typeface="B Homa" charset="0"/>
                <a:cs typeface="B Homa" charset="0"/>
              </a:rPr>
              <a:t>:</a:t>
            </a:r>
          </a:p>
          <a:p>
            <a:pPr algn="r" rtl="1"/>
            <a:endParaRPr lang="fa-IR" dirty="0" smtClean="0">
              <a:latin typeface="B Homa" charset="0"/>
              <a:cs typeface="B Homa" charset="0"/>
            </a:endParaRPr>
          </a:p>
          <a:p>
            <a:pPr algn="r" rtl="1"/>
            <a:r>
              <a:rPr lang="fa-IR" dirty="0">
                <a:latin typeface="B Homa" charset="0"/>
                <a:cs typeface="B Homa" charset="0"/>
              </a:rPr>
              <a:t>کیفیت گچ و مواد کندگیر کننده، نسبت آب به گچ و </a:t>
            </a:r>
            <a:r>
              <a:rPr lang="fa-IR" dirty="0" smtClean="0">
                <a:latin typeface="B Homa" charset="0"/>
                <a:cs typeface="B Homa" charset="0"/>
              </a:rPr>
              <a:t>وضعیت </a:t>
            </a:r>
            <a:r>
              <a:rPr lang="fa-IR" dirty="0">
                <a:latin typeface="B Homa" charset="0"/>
                <a:cs typeface="B Homa" charset="0"/>
              </a:rPr>
              <a:t>نگهداری نمونه ها که در ادامه به این موارد پرداخت می شود. </a:t>
            </a:r>
            <a:endParaRPr lang="en-US" dirty="0">
              <a:latin typeface="B Homa" charset="0"/>
            </a:endParaRPr>
          </a:p>
          <a:p>
            <a:pPr algn="r" rtl="1"/>
            <a:endParaRPr lang="en-US" dirty="0">
              <a:latin typeface="B Homa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69451" y="4563249"/>
            <a:ext cx="9179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latin typeface="B Homa" charset="0"/>
                <a:cs typeface="B Homa" charset="0"/>
              </a:rPr>
              <a:t>کیفیت گچ و نوع مواد کندگیر کننده </a:t>
            </a:r>
            <a:r>
              <a:rPr lang="fa-IR" dirty="0" smtClean="0">
                <a:latin typeface="B Homa" charset="0"/>
                <a:cs typeface="B Homa" charset="0"/>
              </a:rPr>
              <a:t>:</a:t>
            </a:r>
          </a:p>
          <a:p>
            <a:pPr algn="r" rtl="1"/>
            <a:endParaRPr lang="en-US" dirty="0">
              <a:latin typeface="B Homa" charset="0"/>
            </a:endParaRPr>
          </a:p>
          <a:p>
            <a:pPr algn="r" rtl="1"/>
            <a:r>
              <a:rPr lang="fa-IR" dirty="0">
                <a:latin typeface="B Homa" charset="0"/>
                <a:cs typeface="B Homa" charset="0"/>
              </a:rPr>
              <a:t>بدیهی است کیفیت گچ روی خواص </a:t>
            </a:r>
            <a:r>
              <a:rPr lang="fa-IR" dirty="0" smtClean="0">
                <a:latin typeface="B Homa" charset="0"/>
                <a:cs typeface="B Homa" charset="0"/>
              </a:rPr>
              <a:t>چسبانندگی  آن  تاثیر  </a:t>
            </a:r>
            <a:r>
              <a:rPr lang="fa-IR" dirty="0">
                <a:latin typeface="B Homa" charset="0"/>
                <a:cs typeface="B Homa" charset="0"/>
              </a:rPr>
              <a:t>می </a:t>
            </a:r>
            <a:r>
              <a:rPr lang="fa-IR" dirty="0" smtClean="0">
                <a:latin typeface="B Homa" charset="0"/>
                <a:cs typeface="B Homa" charset="0"/>
              </a:rPr>
              <a:t>گذارد . </a:t>
            </a:r>
            <a:r>
              <a:rPr lang="fa-IR" dirty="0">
                <a:latin typeface="B Homa" charset="0"/>
                <a:cs typeface="B Homa" charset="0"/>
              </a:rPr>
              <a:t>کیفیت گچ به مواد اولیه و همچنین نحوه پخت بستگی دارد. مواد کندگیر کننده نیز می توانند تاثیر قابل توجهی روی مقاومت گچ داشته باشند. </a:t>
            </a:r>
            <a:endParaRPr lang="en-US" dirty="0">
              <a:latin typeface="B Homa" charset="0"/>
            </a:endParaRPr>
          </a:p>
        </p:txBody>
      </p:sp>
      <p:pic>
        <p:nvPicPr>
          <p:cNvPr id="9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4930" y="5784715"/>
            <a:ext cx="1826300" cy="91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014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70020"/>
            <a:ext cx="1351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latin typeface="B Homa" charset="0"/>
                <a:cs typeface="B Homa" charset="0"/>
              </a:rPr>
              <a:t>خواص گچ </a:t>
            </a:r>
            <a:endParaRPr lang="en-US" dirty="0">
              <a:latin typeface="B Homa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4470" y="433137"/>
            <a:ext cx="84308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latin typeface="B Homa" charset="0"/>
                <a:cs typeface="B Homa" charset="0"/>
              </a:rPr>
              <a:t>نسبت آب به گچ </a:t>
            </a:r>
            <a:r>
              <a:rPr lang="fa-IR" dirty="0" smtClean="0">
                <a:latin typeface="B Homa" charset="0"/>
                <a:cs typeface="B Homa" charset="0"/>
              </a:rPr>
              <a:t>:</a:t>
            </a:r>
          </a:p>
          <a:p>
            <a:pPr algn="r" rtl="1"/>
            <a:endParaRPr lang="en-US" dirty="0">
              <a:latin typeface="B Homa" charset="0"/>
            </a:endParaRPr>
          </a:p>
          <a:p>
            <a:pPr algn="r" rtl="1"/>
            <a:r>
              <a:rPr lang="fa-IR" dirty="0">
                <a:latin typeface="B Homa" charset="0"/>
                <a:cs typeface="B Homa" charset="0"/>
              </a:rPr>
              <a:t>نسبت آب به گچ تاثیر عمده ای روی مقاومت گچ دارد و با کاهش </a:t>
            </a:r>
            <a:r>
              <a:rPr lang="fa-IR" dirty="0" smtClean="0">
                <a:latin typeface="B Homa" charset="0"/>
                <a:cs typeface="B Homa" charset="0"/>
              </a:rPr>
              <a:t> این </a:t>
            </a:r>
            <a:r>
              <a:rPr lang="fa-IR" dirty="0">
                <a:latin typeface="B Homa" charset="0"/>
                <a:cs typeface="B Homa" charset="0"/>
              </a:rPr>
              <a:t>نسبت می توان بر مقاومت گچ حاصل افزود. به طور نظری بیشترین مقاومت زمانی حاصل می شود که تنها آب لازم برای تبلور گچ به آن اضافه </a:t>
            </a:r>
            <a:r>
              <a:rPr lang="fa-IR" dirty="0" smtClean="0">
                <a:latin typeface="B Homa" charset="0"/>
                <a:cs typeface="B Homa" charset="0"/>
              </a:rPr>
              <a:t>گردد ؛ </a:t>
            </a:r>
            <a:r>
              <a:rPr lang="fa-IR" dirty="0">
                <a:latin typeface="B Homa" charset="0"/>
                <a:cs typeface="B Homa" charset="0"/>
              </a:rPr>
              <a:t>لیکن این میزان آب بسیار کمتر از مقدار آب لازم برای ایجاد روانی و کارآیی مناسب جهت تراکم مطلوب گچ می </a:t>
            </a:r>
            <a:r>
              <a:rPr lang="fa-IR" dirty="0" smtClean="0">
                <a:latin typeface="B Homa" charset="0"/>
                <a:cs typeface="B Homa" charset="0"/>
              </a:rPr>
              <a:t>باشد . </a:t>
            </a:r>
            <a:r>
              <a:rPr lang="fa-IR" dirty="0">
                <a:latin typeface="B Homa" charset="0"/>
                <a:cs typeface="B Homa" charset="0"/>
              </a:rPr>
              <a:t>نسبت معمول آب به گچ مورد نیاز برای رسیدن به روانی و کارآیی مناسب حدود 0.6 می باشد. </a:t>
            </a:r>
            <a:endParaRPr lang="en-US" dirty="0">
              <a:latin typeface="B Homa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4470" y="3167587"/>
            <a:ext cx="84308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>
                <a:latin typeface="B Homa" charset="0"/>
                <a:cs typeface="B Homa" charset="0"/>
              </a:rPr>
              <a:t>تأثیر وضعیت نگهداری گچ </a:t>
            </a:r>
            <a:r>
              <a:rPr lang="fa-IR" dirty="0" smtClean="0">
                <a:latin typeface="B Homa" charset="0"/>
                <a:cs typeface="B Homa" charset="0"/>
              </a:rPr>
              <a:t>:</a:t>
            </a:r>
          </a:p>
          <a:p>
            <a:pPr algn="r" rtl="1"/>
            <a:endParaRPr lang="en-US" dirty="0">
              <a:latin typeface="B Homa" charset="0"/>
            </a:endParaRPr>
          </a:p>
          <a:p>
            <a:pPr algn="r" rtl="1"/>
            <a:r>
              <a:rPr lang="fa-IR" dirty="0">
                <a:latin typeface="B Homa" charset="0"/>
                <a:cs typeface="B Homa" charset="0"/>
              </a:rPr>
              <a:t>پس از واکنش آبگیری گچ، کاهش رطوبت محیط و خشک شدن گچ و در واقع خارج شدن آب مازاد بر آب تبلور از منافذ به افزایش مقاومت کمک می کند. شرایط محیطی مرطوب و یا با رطوبت نسبی زیاد موجب کاهش مقاومت گچ می گردد. </a:t>
            </a:r>
            <a:endParaRPr lang="en-US" dirty="0">
              <a:latin typeface="B Homa" charset="0"/>
            </a:endParaRPr>
          </a:p>
          <a:p>
            <a:pPr algn="r" rtl="1"/>
            <a:endParaRPr lang="en-US" dirty="0">
              <a:latin typeface="B Homa" charset="0"/>
            </a:endParaRPr>
          </a:p>
        </p:txBody>
      </p:sp>
      <p:pic>
        <p:nvPicPr>
          <p:cNvPr id="7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4930" y="5784715"/>
            <a:ext cx="1826300" cy="91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88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344</TotalTime>
  <Words>855</Words>
  <Application>Microsoft Macintosh PowerPoint</Application>
  <PresentationFormat>Widescreen</PresentationFormat>
  <Paragraphs>64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B 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Saam Kian</cp:lastModifiedBy>
  <cp:revision>23</cp:revision>
  <dcterms:created xsi:type="dcterms:W3CDTF">2016-10-30T15:23:16Z</dcterms:created>
  <dcterms:modified xsi:type="dcterms:W3CDTF">2019-09-29T08:39:46Z</dcterms:modified>
</cp:coreProperties>
</file>